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69" r:id="rId4"/>
    <p:sldId id="270" r:id="rId5"/>
    <p:sldId id="276" r:id="rId6"/>
    <p:sldId id="275" r:id="rId7"/>
    <p:sldId id="271" r:id="rId8"/>
    <p:sldId id="257" r:id="rId9"/>
    <p:sldId id="260" r:id="rId10"/>
    <p:sldId id="263" r:id="rId11"/>
    <p:sldId id="268" r:id="rId12"/>
    <p:sldId id="264" r:id="rId13"/>
    <p:sldId id="261" r:id="rId14"/>
    <p:sldId id="272" r:id="rId15"/>
    <p:sldId id="262" r:id="rId16"/>
    <p:sldId id="265" r:id="rId17"/>
    <p:sldId id="278" r:id="rId18"/>
    <p:sldId id="274" r:id="rId19"/>
    <p:sldId id="267" r:id="rId20"/>
    <p:sldId id="277" r:id="rId21"/>
    <p:sldId id="26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75140" autoAdjust="0"/>
  </p:normalViewPr>
  <p:slideViewPr>
    <p:cSldViewPr snapToGrid="0">
      <p:cViewPr>
        <p:scale>
          <a:sx n="100" d="100"/>
          <a:sy n="100" d="100"/>
        </p:scale>
        <p:origin x="90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FB932-ECA4-4266-8D19-855A49229E94}" type="datetimeFigureOut">
              <a:rPr kumimoji="1" lang="ja-JP" altLang="en-US" smtClean="0"/>
              <a:t>2021/12/9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E65AC-03BA-4B15-AEFD-6F26D10E9879}" type="slidenum">
              <a:rPr kumimoji="1" lang="ja-JP" altLang="en-US" smtClean="0"/>
              <a:t>‹#›</a:t>
            </a:fld>
            <a:endParaRPr kumimoji="1" lang="ja-JP" altLang="en-US"/>
          </a:p>
        </p:txBody>
      </p:sp>
    </p:spTree>
    <p:extLst>
      <p:ext uri="{BB962C8B-B14F-4D97-AF65-F5344CB8AC3E}">
        <p14:creationId xmlns:p14="http://schemas.microsoft.com/office/powerpoint/2010/main" val="40935528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3</a:t>
            </a:fld>
            <a:endParaRPr kumimoji="1" lang="ja-JP" altLang="en-US"/>
          </a:p>
        </p:txBody>
      </p:sp>
    </p:spTree>
    <p:extLst>
      <p:ext uri="{BB962C8B-B14F-4D97-AF65-F5344CB8AC3E}">
        <p14:creationId xmlns:p14="http://schemas.microsoft.com/office/powerpoint/2010/main" val="330550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4</a:t>
            </a:fld>
            <a:endParaRPr kumimoji="1" lang="ja-JP" altLang="en-US"/>
          </a:p>
        </p:txBody>
      </p:sp>
    </p:spTree>
    <p:extLst>
      <p:ext uri="{BB962C8B-B14F-4D97-AF65-F5344CB8AC3E}">
        <p14:creationId xmlns:p14="http://schemas.microsoft.com/office/powerpoint/2010/main" val="3946643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6</a:t>
            </a:fld>
            <a:endParaRPr kumimoji="1" lang="ja-JP" altLang="en-US"/>
          </a:p>
        </p:txBody>
      </p:sp>
    </p:spTree>
    <p:extLst>
      <p:ext uri="{BB962C8B-B14F-4D97-AF65-F5344CB8AC3E}">
        <p14:creationId xmlns:p14="http://schemas.microsoft.com/office/powerpoint/2010/main" val="44810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12</a:t>
            </a:fld>
            <a:endParaRPr kumimoji="1" lang="ja-JP" altLang="en-US"/>
          </a:p>
        </p:txBody>
      </p:sp>
    </p:spTree>
    <p:extLst>
      <p:ext uri="{BB962C8B-B14F-4D97-AF65-F5344CB8AC3E}">
        <p14:creationId xmlns:p14="http://schemas.microsoft.com/office/powerpoint/2010/main" val="3736362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13</a:t>
            </a:fld>
            <a:endParaRPr kumimoji="1" lang="ja-JP" altLang="en-US"/>
          </a:p>
        </p:txBody>
      </p:sp>
    </p:spTree>
    <p:extLst>
      <p:ext uri="{BB962C8B-B14F-4D97-AF65-F5344CB8AC3E}">
        <p14:creationId xmlns:p14="http://schemas.microsoft.com/office/powerpoint/2010/main" val="7837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14</a:t>
            </a:fld>
            <a:endParaRPr kumimoji="1" lang="ja-JP" altLang="en-US"/>
          </a:p>
        </p:txBody>
      </p:sp>
    </p:spTree>
    <p:extLst>
      <p:ext uri="{BB962C8B-B14F-4D97-AF65-F5344CB8AC3E}">
        <p14:creationId xmlns:p14="http://schemas.microsoft.com/office/powerpoint/2010/main" val="146324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17</a:t>
            </a:fld>
            <a:endParaRPr kumimoji="1" lang="ja-JP" altLang="en-US"/>
          </a:p>
        </p:txBody>
      </p:sp>
    </p:spTree>
    <p:extLst>
      <p:ext uri="{BB962C8B-B14F-4D97-AF65-F5344CB8AC3E}">
        <p14:creationId xmlns:p14="http://schemas.microsoft.com/office/powerpoint/2010/main" val="377592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CE65AC-03BA-4B15-AEFD-6F26D10E9879}" type="slidenum">
              <a:rPr kumimoji="1" lang="ja-JP" altLang="en-US" smtClean="0"/>
              <a:t>21</a:t>
            </a:fld>
            <a:endParaRPr kumimoji="1" lang="ja-JP" altLang="en-US"/>
          </a:p>
        </p:txBody>
      </p:sp>
    </p:spTree>
    <p:extLst>
      <p:ext uri="{BB962C8B-B14F-4D97-AF65-F5344CB8AC3E}">
        <p14:creationId xmlns:p14="http://schemas.microsoft.com/office/powerpoint/2010/main" val="4111226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1681E-B7B4-4151-A0AF-39191124894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686265D-3FD4-42E9-8E0E-7D163C112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396DA0-6AFC-4323-B203-01D24E0F7A30}"/>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30BFF335-5809-4E67-98B5-5835E045CA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C5B653-A067-4B79-BE6F-4D5FE5C3A8FB}"/>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19606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B8D6-5253-44F5-8DC9-C2181BC58E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66038-863E-4110-B851-D624D7B9E5F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AF2781-C9CF-42A0-A7BC-8732DCB8E136}"/>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CC822897-C517-4BFF-9132-CB7CDFD5D1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DFDB2D-CDDE-4321-AB44-D7BB3F1C9FCC}"/>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16655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C65A0BC-49A1-423E-BAE3-4A3D6C3E441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426383-90BF-47E6-BB84-E6503D1795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E4B189-EF7D-465F-A2CC-6F31B3DC6826}"/>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0798BAC6-7B3E-40D4-96D6-544109F0C8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55961-485F-4AD8-B61C-CBDBF3715ADD}"/>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03095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15CC6-C425-4BEB-9179-4128CFAE5E3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8F92D5-E409-4BBD-A105-41CADB2DEA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90A070-8C7F-4772-9203-F8F9136DA9CC}"/>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12B93904-3341-48EA-959F-C07512B682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ECE70-8750-4E9B-A535-EFA8E142722A}"/>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534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D5628-789F-4CD9-9380-63450CBA9ED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E55598-D823-4827-BFDF-D57953F75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762FD20-BB35-4B8B-8A33-738A0370FE71}"/>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BC5396AD-4945-4349-ACD2-E42F82437F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202FE5-F080-404B-83D3-A6F6C0D721A6}"/>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5061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250A9B-DAFF-4783-B65B-ADD00F1C0C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0CB6C37-C15B-4B15-98F3-319D0A7CD26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41B03-16D4-4C0C-AD69-15CC673F76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1DD99-A1C9-4896-8505-FCCDC031FFA8}"/>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2A3186D6-DC4B-4B3E-BE0C-4C717D53D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61409B-3A72-49E4-9263-E1596C22E13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805297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14EF5-6247-435B-A1C3-8904083589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70D992-3070-47D2-BD2F-AB768BA33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25D7B1-7C6C-4C72-B7F9-AAF5E8B05C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50C9F15-5462-484A-A641-AD52A3A39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77C56B-FC3B-45D4-A6AF-D43E287584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FD8B2B3-4B20-4DE9-9A58-DDE52EC8EB68}"/>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8" name="フッター プレースホルダー 7">
            <a:extLst>
              <a:ext uri="{FF2B5EF4-FFF2-40B4-BE49-F238E27FC236}">
                <a16:creationId xmlns:a16="http://schemas.microsoft.com/office/drawing/2014/main" id="{0679CFAA-C3D8-40DE-82CB-37D1CACD09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0765D25-FE95-483A-9C22-C5DCA7ECE3B3}"/>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66773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2046D-77C4-4291-A599-050325376F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AE2C49-7C85-424C-9470-5B1948F445AB}"/>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4" name="フッター プレースホルダー 3">
            <a:extLst>
              <a:ext uri="{FF2B5EF4-FFF2-40B4-BE49-F238E27FC236}">
                <a16:creationId xmlns:a16="http://schemas.microsoft.com/office/drawing/2014/main" id="{755982B9-DA9E-4579-8C37-81846798E6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9C10AF7-2870-48F6-BEDD-ECCAE75C3EA2}"/>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23469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85D83C4-F319-4C9B-A6BF-3BD1B016DBDB}"/>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3" name="フッター プレースホルダー 2">
            <a:extLst>
              <a:ext uri="{FF2B5EF4-FFF2-40B4-BE49-F238E27FC236}">
                <a16:creationId xmlns:a16="http://schemas.microsoft.com/office/drawing/2014/main" id="{9C213913-1CBD-4087-8005-7B09A91986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F8EA0E2-0F08-4DA8-8643-DBA2CFD58D51}"/>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2957024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1F0D5-C4C2-4631-8F1B-580EFC7D97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73DCF9-B67D-41AB-926A-9CCE666B5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DBA51E-F211-4087-9389-075CF8BCD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9BCCB35-E31E-4FF2-B789-F257DF0CDB2C}"/>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FCE92417-B894-4EA0-9527-B78F33AC85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275440-E174-4964-B0FE-88D0931FD164}"/>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23115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10F8B-4B30-4ACD-AB00-9F7436AF407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CE7206E-9AF4-4C3D-B3D5-2012E0A7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40DD576-C472-433A-9259-0AA443F8A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6E43C1-B852-47C1-8AF5-8432DA5DE2C5}"/>
              </a:ext>
            </a:extLst>
          </p:cNvPr>
          <p:cNvSpPr>
            <a:spLocks noGrp="1"/>
          </p:cNvSpPr>
          <p:nvPr>
            <p:ph type="dt" sz="half" idx="10"/>
          </p:nvPr>
        </p:nvSpPr>
        <p:spPr/>
        <p:txBody>
          <a:bodyPr/>
          <a:lstStyle/>
          <a:p>
            <a:fld id="{F7249608-1BF7-4D38-AA54-EFD9F4ECF779}" type="datetimeFigureOut">
              <a:rPr kumimoji="1" lang="ja-JP" altLang="en-US" smtClean="0"/>
              <a:t>2021/12/9</a:t>
            </a:fld>
            <a:endParaRPr kumimoji="1" lang="ja-JP" altLang="en-US"/>
          </a:p>
        </p:txBody>
      </p:sp>
      <p:sp>
        <p:nvSpPr>
          <p:cNvPr id="6" name="フッター プレースホルダー 5">
            <a:extLst>
              <a:ext uri="{FF2B5EF4-FFF2-40B4-BE49-F238E27FC236}">
                <a16:creationId xmlns:a16="http://schemas.microsoft.com/office/drawing/2014/main" id="{57581F92-98C6-4E11-8795-42975F721D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1B7FDF-5847-4F6E-B5C1-8B50545A812F}"/>
              </a:ext>
            </a:extLst>
          </p:cNvPr>
          <p:cNvSpPr>
            <a:spLocks noGrp="1"/>
          </p:cNvSpPr>
          <p:nvPr>
            <p:ph type="sldNum" sz="quarter" idx="12"/>
          </p:nvPr>
        </p:nvSpPr>
        <p:spPr/>
        <p:txBody>
          <a:body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49395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F1F47E9-2E2B-41D0-8319-EED9A7750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93AED4D-CBAD-4CF4-A6AE-3F3DF22B5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B4C711-F264-4C73-965A-DA49703D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49608-1BF7-4D38-AA54-EFD9F4ECF779}" type="datetimeFigureOut">
              <a:rPr kumimoji="1" lang="ja-JP" altLang="en-US" smtClean="0"/>
              <a:t>2021/12/9</a:t>
            </a:fld>
            <a:endParaRPr kumimoji="1" lang="ja-JP" altLang="en-US"/>
          </a:p>
        </p:txBody>
      </p:sp>
      <p:sp>
        <p:nvSpPr>
          <p:cNvPr id="5" name="フッター プレースホルダー 4">
            <a:extLst>
              <a:ext uri="{FF2B5EF4-FFF2-40B4-BE49-F238E27FC236}">
                <a16:creationId xmlns:a16="http://schemas.microsoft.com/office/drawing/2014/main" id="{ECACE332-7A8C-4E6D-A59F-06B78D6E2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5254440-72F8-460C-95B0-724BCA9BC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1379-8CB1-456E-9EA3-55B8ECE4A52B}" type="slidenum">
              <a:rPr kumimoji="1" lang="ja-JP" altLang="en-US" smtClean="0"/>
              <a:t>‹#›</a:t>
            </a:fld>
            <a:endParaRPr kumimoji="1" lang="ja-JP" altLang="en-US"/>
          </a:p>
        </p:txBody>
      </p:sp>
    </p:spTree>
    <p:extLst>
      <p:ext uri="{BB962C8B-B14F-4D97-AF65-F5344CB8AC3E}">
        <p14:creationId xmlns:p14="http://schemas.microsoft.com/office/powerpoint/2010/main" val="350262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mDXvFKIcra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281791" y="1269102"/>
            <a:ext cx="9628414" cy="1655761"/>
          </a:xfrm>
        </p:spPr>
        <p:txBody>
          <a:bodyPr>
            <a:noAutofit/>
          </a:bodyPr>
          <a:lstStyle/>
          <a:p>
            <a:r>
              <a:rPr kumimoji="1" lang="en-US" altLang="ja-JP" sz="9600" b="1" dirty="0">
                <a:effectLst>
                  <a:outerShdw blurRad="38100" dist="38100" dir="2700000" algn="tl">
                    <a:srgbClr val="000000">
                      <a:alpha val="43137"/>
                    </a:srgbClr>
                  </a:outerShdw>
                </a:effectLst>
              </a:rPr>
              <a:t>P</a:t>
            </a:r>
            <a:r>
              <a:rPr lang="ja-JP" altLang="en-US" sz="9600" b="1" dirty="0">
                <a:effectLst>
                  <a:outerShdw blurRad="38100" dist="38100" dir="2700000" algn="tl">
                    <a:srgbClr val="000000">
                      <a:alpha val="43137"/>
                    </a:srgbClr>
                  </a:outerShdw>
                </a:effectLst>
              </a:rPr>
              <a:t> </a:t>
            </a:r>
            <a:r>
              <a:rPr kumimoji="1" lang="en-US" altLang="ja-JP" sz="9600" b="1" dirty="0">
                <a:effectLst>
                  <a:outerShdw blurRad="38100" dist="38100" dir="2700000" algn="tl">
                    <a:srgbClr val="000000">
                      <a:alpha val="43137"/>
                    </a:srgbClr>
                  </a:outerShdw>
                </a:effectLst>
              </a:rPr>
              <a:t>O R T F O L I O</a:t>
            </a:r>
            <a:endParaRPr kumimoji="1" lang="ja-JP" altLang="en-US" sz="9600" b="1" dirty="0">
              <a:effectLst>
                <a:outerShdw blurRad="38100" dist="38100" dir="2700000" algn="tl">
                  <a:srgbClr val="000000">
                    <a:alpha val="43137"/>
                  </a:srgbClr>
                </a:outerShdw>
              </a:effectLst>
            </a:endParaRPr>
          </a:p>
        </p:txBody>
      </p:sp>
      <p:sp>
        <p:nvSpPr>
          <p:cNvPr id="3" name="字幕 2">
            <a:extLst>
              <a:ext uri="{FF2B5EF4-FFF2-40B4-BE49-F238E27FC236}">
                <a16:creationId xmlns:a16="http://schemas.microsoft.com/office/drawing/2014/main" id="{064C3D15-C022-4BD2-834A-27D0B9AD2F1D}"/>
              </a:ext>
            </a:extLst>
          </p:cNvPr>
          <p:cNvSpPr>
            <a:spLocks noGrp="1"/>
          </p:cNvSpPr>
          <p:nvPr>
            <p:ph type="subTitle" idx="1"/>
          </p:nvPr>
        </p:nvSpPr>
        <p:spPr>
          <a:xfrm>
            <a:off x="3708145" y="2982363"/>
            <a:ext cx="4963887" cy="953632"/>
          </a:xfrm>
        </p:spPr>
        <p:txBody>
          <a:bodyPr/>
          <a:lstStyle/>
          <a:p>
            <a:r>
              <a:rPr kumimoji="1" lang="en-US" altLang="ja-JP" sz="2000" dirty="0"/>
              <a:t>ASO</a:t>
            </a:r>
            <a:r>
              <a:rPr kumimoji="1" lang="ja-JP" altLang="en-US" sz="2000" dirty="0"/>
              <a:t>ポップカルチャー専門学校</a:t>
            </a:r>
            <a:endParaRPr kumimoji="1" lang="en-US" altLang="ja-JP" sz="2000" dirty="0"/>
          </a:p>
          <a:p>
            <a:r>
              <a:rPr lang="ja-JP" altLang="en-US" sz="2000" dirty="0"/>
              <a:t>ゲーム・</a:t>
            </a:r>
            <a:r>
              <a:rPr lang="en-US" altLang="ja-JP" sz="2000" dirty="0"/>
              <a:t>CG</a:t>
            </a:r>
            <a:r>
              <a:rPr lang="ja-JP" altLang="en-US" sz="2000" dirty="0"/>
              <a:t>・アニメ専攻科　ゲーム専攻</a:t>
            </a:r>
            <a:endParaRPr lang="en-US" altLang="ja-JP" sz="2000" dirty="0"/>
          </a:p>
          <a:p>
            <a:endParaRPr kumimoji="1" lang="ja-JP" altLang="en-US" dirty="0"/>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BBAC52-4C99-4AE2-BF8A-011873327242}"/>
              </a:ext>
            </a:extLst>
          </p:cNvPr>
          <p:cNvSpPr txBox="1"/>
          <p:nvPr/>
        </p:nvSpPr>
        <p:spPr>
          <a:xfrm>
            <a:off x="4929283" y="3936069"/>
            <a:ext cx="2333425" cy="523220"/>
          </a:xfrm>
          <a:prstGeom prst="rect">
            <a:avLst/>
          </a:prstGeom>
          <a:noFill/>
        </p:spPr>
        <p:txBody>
          <a:bodyPr wrap="square" rtlCol="0">
            <a:spAutoFit/>
          </a:bodyPr>
          <a:lstStyle/>
          <a:p>
            <a:r>
              <a:rPr kumimoji="1" lang="ja-JP" altLang="en-US" sz="2800" b="1" dirty="0"/>
              <a:t>プログラマー</a:t>
            </a:r>
          </a:p>
        </p:txBody>
      </p:sp>
      <p:sp>
        <p:nvSpPr>
          <p:cNvPr id="10" name="テキスト ボックス 9">
            <a:extLst>
              <a:ext uri="{FF2B5EF4-FFF2-40B4-BE49-F238E27FC236}">
                <a16:creationId xmlns:a16="http://schemas.microsoft.com/office/drawing/2014/main" id="{6F9D76BE-FA68-48CC-BBFE-57D471FBC02C}"/>
              </a:ext>
            </a:extLst>
          </p:cNvPr>
          <p:cNvSpPr txBox="1"/>
          <p:nvPr/>
        </p:nvSpPr>
        <p:spPr>
          <a:xfrm>
            <a:off x="3541449" y="4384277"/>
            <a:ext cx="5109091" cy="1569660"/>
          </a:xfrm>
          <a:prstGeom prst="rect">
            <a:avLst/>
          </a:prstGeom>
          <a:noFill/>
        </p:spPr>
        <p:txBody>
          <a:bodyPr wrap="none" rtlCol="0">
            <a:spAutoFit/>
          </a:bodyPr>
          <a:lstStyle/>
          <a:p>
            <a:r>
              <a:rPr kumimoji="1" lang="ja-JP" altLang="en-US" sz="9600" b="1" dirty="0"/>
              <a:t>秋山　裕</a:t>
            </a:r>
          </a:p>
        </p:txBody>
      </p:sp>
      <p:cxnSp>
        <p:nvCxnSpPr>
          <p:cNvPr id="9" name="直線コネクタ 8">
            <a:extLst>
              <a:ext uri="{FF2B5EF4-FFF2-40B4-BE49-F238E27FC236}">
                <a16:creationId xmlns:a16="http://schemas.microsoft.com/office/drawing/2014/main" id="{E1D881A4-BBC4-4C31-8D06-43A3BAD90D67}"/>
              </a:ext>
            </a:extLst>
          </p:cNvPr>
          <p:cNvCxnSpPr>
            <a:cxnSpLocks/>
          </p:cNvCxnSpPr>
          <p:nvPr/>
        </p:nvCxnSpPr>
        <p:spPr>
          <a:xfrm>
            <a:off x="771525" y="2542067"/>
            <a:ext cx="1064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9772C46-DD68-442F-9117-75AF6DAFCC8B}"/>
              </a:ext>
            </a:extLst>
          </p:cNvPr>
          <p:cNvCxnSpPr>
            <a:cxnSpLocks/>
          </p:cNvCxnSpPr>
          <p:nvPr/>
        </p:nvCxnSpPr>
        <p:spPr>
          <a:xfrm>
            <a:off x="3290407" y="4364567"/>
            <a:ext cx="5514975"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3AF47DE-A7BE-4D8A-80E5-3480AED495E3}"/>
              </a:ext>
            </a:extLst>
          </p:cNvPr>
          <p:cNvSpPr txBox="1"/>
          <p:nvPr/>
        </p:nvSpPr>
        <p:spPr>
          <a:xfrm>
            <a:off x="4311244" y="5650415"/>
            <a:ext cx="1107996" cy="338554"/>
          </a:xfrm>
          <a:prstGeom prst="rect">
            <a:avLst/>
          </a:prstGeom>
          <a:noFill/>
        </p:spPr>
        <p:txBody>
          <a:bodyPr wrap="none" rtlCol="0">
            <a:spAutoFit/>
          </a:bodyPr>
          <a:lstStyle/>
          <a:p>
            <a:r>
              <a:rPr kumimoji="1" lang="en-US" altLang="ja-JP" sz="1600" dirty="0"/>
              <a:t>AKIYAMA</a:t>
            </a:r>
            <a:endParaRPr kumimoji="1" lang="ja-JP" altLang="en-US" sz="1600" dirty="0"/>
          </a:p>
        </p:txBody>
      </p:sp>
      <p:sp>
        <p:nvSpPr>
          <p:cNvPr id="16" name="テキスト ボックス 15">
            <a:extLst>
              <a:ext uri="{FF2B5EF4-FFF2-40B4-BE49-F238E27FC236}">
                <a16:creationId xmlns:a16="http://schemas.microsoft.com/office/drawing/2014/main" id="{CD8371B2-93AD-41CF-9B8C-FA13D335CB84}"/>
              </a:ext>
            </a:extLst>
          </p:cNvPr>
          <p:cNvSpPr txBox="1"/>
          <p:nvPr/>
        </p:nvSpPr>
        <p:spPr>
          <a:xfrm>
            <a:off x="7392729" y="5648548"/>
            <a:ext cx="1007007" cy="338554"/>
          </a:xfrm>
          <a:prstGeom prst="rect">
            <a:avLst/>
          </a:prstGeom>
          <a:noFill/>
        </p:spPr>
        <p:txBody>
          <a:bodyPr wrap="none" rtlCol="0">
            <a:spAutoFit/>
          </a:bodyPr>
          <a:lstStyle/>
          <a:p>
            <a:r>
              <a:rPr lang="en-US" altLang="ja-JP" sz="1600" dirty="0"/>
              <a:t>YUTAKA</a:t>
            </a:r>
            <a:endParaRPr kumimoji="1" lang="ja-JP" altLang="en-US" sz="1600" dirty="0"/>
          </a:p>
        </p:txBody>
      </p:sp>
    </p:spTree>
    <p:extLst>
      <p:ext uri="{BB962C8B-B14F-4D97-AF65-F5344CB8AC3E}">
        <p14:creationId xmlns:p14="http://schemas.microsoft.com/office/powerpoint/2010/main" val="690847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8FC95620-7DAF-4644-AE07-3AB149A76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986" y="1059341"/>
            <a:ext cx="3002259" cy="2359026"/>
          </a:xfrm>
          <a:prstGeom prst="rect">
            <a:avLst/>
          </a:prstGeom>
        </p:spPr>
      </p:pic>
      <p:sp>
        <p:nvSpPr>
          <p:cNvPr id="20" name="テキスト ボックス 19">
            <a:extLst>
              <a:ext uri="{FF2B5EF4-FFF2-40B4-BE49-F238E27FC236}">
                <a16:creationId xmlns:a16="http://schemas.microsoft.com/office/drawing/2014/main" id="{BD264C35-F8CE-4CAF-BCB5-1109FD5236BF}"/>
              </a:ext>
            </a:extLst>
          </p:cNvPr>
          <p:cNvSpPr txBox="1"/>
          <p:nvPr/>
        </p:nvSpPr>
        <p:spPr>
          <a:xfrm>
            <a:off x="636722" y="3876094"/>
            <a:ext cx="4290788" cy="923330"/>
          </a:xfrm>
          <a:prstGeom prst="rect">
            <a:avLst/>
          </a:prstGeom>
          <a:noFill/>
        </p:spPr>
        <p:txBody>
          <a:bodyPr wrap="square" rtlCol="0">
            <a:spAutoFit/>
          </a:bodyPr>
          <a:lstStyle/>
          <a:p>
            <a:pPr algn="ctr"/>
            <a:r>
              <a:rPr lang="ja-JP" altLang="en-US" dirty="0"/>
              <a:t>スネークゲームです。</a:t>
            </a:r>
            <a:endParaRPr lang="en-US" altLang="ja-JP" dirty="0"/>
          </a:p>
          <a:p>
            <a:pPr algn="ctr"/>
            <a:r>
              <a:rPr lang="ja-JP" altLang="en-US" dirty="0"/>
              <a:t>配列を使ったマス目の塗りつぶしや</a:t>
            </a:r>
            <a:endParaRPr lang="en-US" altLang="ja-JP" dirty="0"/>
          </a:p>
          <a:p>
            <a:pPr algn="ctr"/>
            <a:r>
              <a:rPr kumimoji="1" lang="ja-JP" altLang="en-US" dirty="0"/>
              <a:t>当たり判定を頑張りました。</a:t>
            </a:r>
            <a:endParaRPr kumimoji="1" lang="en-US" altLang="ja-JP" dirty="0"/>
          </a:p>
        </p:txBody>
      </p:sp>
      <p:pic>
        <p:nvPicPr>
          <p:cNvPr id="9" name="図 8">
            <a:extLst>
              <a:ext uri="{FF2B5EF4-FFF2-40B4-BE49-F238E27FC236}">
                <a16:creationId xmlns:a16="http://schemas.microsoft.com/office/drawing/2014/main" id="{888C11EE-4719-4DCA-A80C-8EDB6D0AF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247" y="1069974"/>
            <a:ext cx="4517254" cy="2359026"/>
          </a:xfrm>
          <a:prstGeom prst="rect">
            <a:avLst/>
          </a:prstGeom>
          <a:ln w="28575">
            <a:solidFill>
              <a:schemeClr val="accent1">
                <a:lumMod val="75000"/>
              </a:schemeClr>
            </a:solidFill>
          </a:ln>
        </p:spPr>
      </p:pic>
      <p:sp>
        <p:nvSpPr>
          <p:cNvPr id="21" name="テキスト ボックス 20">
            <a:extLst>
              <a:ext uri="{FF2B5EF4-FFF2-40B4-BE49-F238E27FC236}">
                <a16:creationId xmlns:a16="http://schemas.microsoft.com/office/drawing/2014/main" id="{597694D4-C114-4943-BC3A-E96FABB1301F}"/>
              </a:ext>
            </a:extLst>
          </p:cNvPr>
          <p:cNvSpPr txBox="1"/>
          <p:nvPr/>
        </p:nvSpPr>
        <p:spPr>
          <a:xfrm>
            <a:off x="7119164" y="3876094"/>
            <a:ext cx="4290788" cy="1200329"/>
          </a:xfrm>
          <a:prstGeom prst="rect">
            <a:avLst/>
          </a:prstGeom>
          <a:noFill/>
        </p:spPr>
        <p:txBody>
          <a:bodyPr wrap="square" rtlCol="0">
            <a:spAutoFit/>
          </a:bodyPr>
          <a:lstStyle/>
          <a:p>
            <a:pPr algn="ctr"/>
            <a:r>
              <a:rPr lang="en-US" altLang="ja-JP" dirty="0"/>
              <a:t>15</a:t>
            </a:r>
            <a:r>
              <a:rPr lang="ja-JP" altLang="en-US" dirty="0"/>
              <a:t>パズルです。</a:t>
            </a:r>
            <a:endParaRPr lang="en-US" altLang="ja-JP" dirty="0"/>
          </a:p>
          <a:p>
            <a:pPr algn="ctr"/>
            <a:r>
              <a:rPr kumimoji="1" lang="ja-JP" altLang="en-US" dirty="0"/>
              <a:t>配列を使った</a:t>
            </a:r>
            <a:endParaRPr kumimoji="1" lang="en-US" altLang="ja-JP" dirty="0"/>
          </a:p>
          <a:p>
            <a:pPr algn="ctr"/>
            <a:r>
              <a:rPr lang="ja-JP" altLang="en-US" dirty="0"/>
              <a:t>手数のリプレイ機能を</a:t>
            </a:r>
            <a:endParaRPr lang="en-US" altLang="ja-JP" dirty="0"/>
          </a:p>
          <a:p>
            <a:pPr algn="ctr"/>
            <a:r>
              <a:rPr lang="ja-JP" altLang="en-US" dirty="0"/>
              <a:t>実装しています。</a:t>
            </a:r>
            <a:endParaRPr kumimoji="1" lang="en-US" altLang="ja-JP" dirty="0"/>
          </a:p>
        </p:txBody>
      </p:sp>
      <p:sp>
        <p:nvSpPr>
          <p:cNvPr id="17" name="正方形/長方形 16">
            <a:extLst>
              <a:ext uri="{FF2B5EF4-FFF2-40B4-BE49-F238E27FC236}">
                <a16:creationId xmlns:a16="http://schemas.microsoft.com/office/drawing/2014/main" id="{1A804E7C-7585-40E2-AC93-8EC81C156D7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8" name="テキスト ボックス 17">
            <a:extLst>
              <a:ext uri="{FF2B5EF4-FFF2-40B4-BE49-F238E27FC236}">
                <a16:creationId xmlns:a16="http://schemas.microsoft.com/office/drawing/2014/main" id="{9849F759-94BC-42A7-B863-4747274B2A86}"/>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ACD58218-B52B-4172-805E-0C9C7C42618A}"/>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4999F872-6DB9-49FA-B2E2-614988CFB50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359EFCAF-3998-4067-8B4D-1E900457A3E9}"/>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2EAE4B01-C39E-46B0-9C66-39B060815201}"/>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28F0E103-3C51-4509-AEAA-DA0C224F3E3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689A969-C445-40C4-8A20-FE4109A067B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97066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74866"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870942" y="3876094"/>
            <a:ext cx="3814445" cy="923330"/>
          </a:xfrm>
          <a:prstGeom prst="rect">
            <a:avLst/>
          </a:prstGeom>
          <a:noFill/>
        </p:spPr>
        <p:txBody>
          <a:bodyPr wrap="square" rtlCol="0">
            <a:spAutoFit/>
          </a:bodyPr>
          <a:lstStyle/>
          <a:p>
            <a:pPr algn="ctr"/>
            <a:r>
              <a:rPr lang="ja-JP" altLang="en-US" dirty="0"/>
              <a:t>アソウルクエストです。</a:t>
            </a:r>
            <a:endParaRPr lang="en-US" altLang="ja-JP" dirty="0"/>
          </a:p>
          <a:p>
            <a:pPr algn="ctr"/>
            <a:r>
              <a:rPr kumimoji="1" lang="ja-JP" altLang="en-US" dirty="0"/>
              <a:t>マップチップを使って、</a:t>
            </a:r>
            <a:endParaRPr kumimoji="1" lang="en-US" altLang="ja-JP" dirty="0"/>
          </a:p>
          <a:p>
            <a:pPr algn="ctr"/>
            <a:r>
              <a:rPr kumimoji="1" lang="ja-JP" altLang="en-US" dirty="0"/>
              <a:t>当たり判定を取っています。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582506" y="3876094"/>
            <a:ext cx="3509425" cy="1200329"/>
          </a:xfrm>
          <a:prstGeom prst="rect">
            <a:avLst/>
          </a:prstGeom>
          <a:noFill/>
        </p:spPr>
        <p:txBody>
          <a:bodyPr wrap="square" rtlCol="0">
            <a:spAutoFit/>
          </a:bodyPr>
          <a:lstStyle/>
          <a:p>
            <a:pPr algn="ctr"/>
            <a:r>
              <a:rPr kumimoji="1" lang="en-US" altLang="ja-JP" dirty="0"/>
              <a:t>ASOROCKMAN</a:t>
            </a:r>
            <a:r>
              <a:rPr kumimoji="1" lang="ja-JP" altLang="en-US" dirty="0"/>
              <a:t>です。</a:t>
            </a:r>
            <a:endParaRPr kumimoji="1" lang="en-US" altLang="ja-JP" dirty="0"/>
          </a:p>
          <a:p>
            <a:pPr algn="ctr"/>
            <a:r>
              <a:rPr lang="ja-JP" altLang="en-US" dirty="0"/>
              <a:t>サイドスクロールゲームで</a:t>
            </a:r>
            <a:endParaRPr lang="en-US" altLang="ja-JP" dirty="0"/>
          </a:p>
          <a:p>
            <a:pPr algn="ctr"/>
            <a:r>
              <a:rPr kumimoji="1" lang="ja-JP" altLang="en-US" dirty="0"/>
              <a:t>パーティクルエフェクトに</a:t>
            </a:r>
            <a:endParaRPr kumimoji="1" lang="en-US" altLang="ja-JP" dirty="0"/>
          </a:p>
          <a:p>
            <a:pPr algn="ctr"/>
            <a:r>
              <a:rPr kumimoji="1" lang="ja-JP" altLang="en-US" dirty="0"/>
              <a:t>チャレンジしました。</a:t>
            </a:r>
            <a:endParaRPr kumimoji="1" lang="en-US" altLang="ja-JP" dirty="0"/>
          </a:p>
        </p:txBody>
      </p:sp>
      <p:pic>
        <p:nvPicPr>
          <p:cNvPr id="3" name="図 2">
            <a:extLst>
              <a:ext uri="{FF2B5EF4-FFF2-40B4-BE49-F238E27FC236}">
                <a16:creationId xmlns:a16="http://schemas.microsoft.com/office/drawing/2014/main" id="{9000EFB6-FCE5-4046-AE28-5958CAE5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04" y="1045765"/>
            <a:ext cx="3167303" cy="2383235"/>
          </a:xfrm>
          <a:prstGeom prst="rect">
            <a:avLst/>
          </a:prstGeom>
        </p:spPr>
      </p:pic>
      <p:pic>
        <p:nvPicPr>
          <p:cNvPr id="10" name="図 9">
            <a:extLst>
              <a:ext uri="{FF2B5EF4-FFF2-40B4-BE49-F238E27FC236}">
                <a16:creationId xmlns:a16="http://schemas.microsoft.com/office/drawing/2014/main" id="{3FF70F58-911F-4567-B9B8-81D8CB40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904" y="1045764"/>
            <a:ext cx="3988590" cy="2391474"/>
          </a:xfrm>
          <a:prstGeom prst="rect">
            <a:avLst/>
          </a:prstGeom>
        </p:spPr>
      </p:pic>
      <p:sp>
        <p:nvSpPr>
          <p:cNvPr id="26" name="正方形/長方形 25">
            <a:extLst>
              <a:ext uri="{FF2B5EF4-FFF2-40B4-BE49-F238E27FC236}">
                <a16:creationId xmlns:a16="http://schemas.microsoft.com/office/drawing/2014/main" id="{D20B5585-B70C-4CDB-8E96-CAD958D2A4ED}"/>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AA991F0-8F62-481C-858E-889CA6D3926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79464BFF-CBF7-416C-8F28-42F0820BAB82}"/>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AB44C3F2-33A6-4CAB-8B1B-9D42812E7820}"/>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 name="正方形/長方形 1">
            <a:extLst>
              <a:ext uri="{FF2B5EF4-FFF2-40B4-BE49-F238E27FC236}">
                <a16:creationId xmlns:a16="http://schemas.microsoft.com/office/drawing/2014/main" id="{2FD8E177-1291-4579-805C-67BE17D56820}"/>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70B150D5-1EF6-4812-9915-B54E78BF8085}"/>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1E45210-5657-464D-8AC7-D6BF18B3C2F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19" name="正方形/長方形 18">
            <a:extLst>
              <a:ext uri="{FF2B5EF4-FFF2-40B4-BE49-F238E27FC236}">
                <a16:creationId xmlns:a16="http://schemas.microsoft.com/office/drawing/2014/main" id="{BF62372B-B639-4B40-AF4A-CEA1B62DD4DF}"/>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570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40000"/>
              <a:lumOff val="60000"/>
              <a:alpha val="5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20" name="テキスト ボックス 19">
            <a:extLst>
              <a:ext uri="{FF2B5EF4-FFF2-40B4-BE49-F238E27FC236}">
                <a16:creationId xmlns:a16="http://schemas.microsoft.com/office/drawing/2014/main" id="{0ACD1443-1BB3-41D2-A8F1-4E217ABA3CBA}"/>
              </a:ext>
            </a:extLst>
          </p:cNvPr>
          <p:cNvSpPr txBox="1"/>
          <p:nvPr/>
        </p:nvSpPr>
        <p:spPr>
          <a:xfrm>
            <a:off x="7119164" y="3876094"/>
            <a:ext cx="4290788" cy="1200329"/>
          </a:xfrm>
          <a:prstGeom prst="rect">
            <a:avLst/>
          </a:prstGeom>
          <a:noFill/>
        </p:spPr>
        <p:txBody>
          <a:bodyPr wrap="square" rtlCol="0">
            <a:spAutoFit/>
          </a:bodyPr>
          <a:lstStyle/>
          <a:p>
            <a:pPr algn="ctr"/>
            <a:r>
              <a:rPr kumimoji="1" lang="ja-JP" altLang="en-US" dirty="0"/>
              <a:t>初めての</a:t>
            </a:r>
            <a:r>
              <a:rPr kumimoji="1" lang="en-US" altLang="ja-JP" dirty="0"/>
              <a:t>3D</a:t>
            </a:r>
            <a:r>
              <a:rPr kumimoji="1" lang="ja-JP" altLang="en-US" dirty="0"/>
              <a:t>ゲームで</a:t>
            </a:r>
            <a:endParaRPr kumimoji="1" lang="en-US" altLang="ja-JP" dirty="0"/>
          </a:p>
          <a:p>
            <a:pPr algn="ctr"/>
            <a:r>
              <a:rPr kumimoji="1" lang="ja-JP" altLang="en-US" dirty="0"/>
              <a:t>プレイヤーの向きを向くモデルと</a:t>
            </a:r>
            <a:endParaRPr kumimoji="1" lang="en-US" altLang="ja-JP" dirty="0"/>
          </a:p>
          <a:p>
            <a:pPr algn="ctr"/>
            <a:r>
              <a:rPr kumimoji="1" lang="ja-JP" altLang="en-US" dirty="0"/>
              <a:t>ビルボードやフォグを使って</a:t>
            </a:r>
            <a:endParaRPr kumimoji="1" lang="en-US" altLang="ja-JP" dirty="0"/>
          </a:p>
          <a:p>
            <a:pPr algn="ctr"/>
            <a:r>
              <a:rPr kumimoji="1" lang="ja-JP" altLang="en-US" dirty="0"/>
              <a:t>マップを作っています。</a:t>
            </a:r>
            <a:endParaRPr kumimoji="1" lang="en-US" altLang="ja-JP" dirty="0"/>
          </a:p>
        </p:txBody>
      </p:sp>
      <p:pic>
        <p:nvPicPr>
          <p:cNvPr id="3" name="図 2">
            <a:extLst>
              <a:ext uri="{FF2B5EF4-FFF2-40B4-BE49-F238E27FC236}">
                <a16:creationId xmlns:a16="http://schemas.microsoft.com/office/drawing/2014/main" id="{3B019C5F-0972-44BA-8DAC-1832FC7FF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002" y="1056174"/>
            <a:ext cx="3772433" cy="2391474"/>
          </a:xfrm>
          <a:prstGeom prst="rect">
            <a:avLst/>
          </a:prstGeom>
        </p:spPr>
      </p:pic>
      <p:pic>
        <p:nvPicPr>
          <p:cNvPr id="9" name="図 8">
            <a:extLst>
              <a:ext uri="{FF2B5EF4-FFF2-40B4-BE49-F238E27FC236}">
                <a16:creationId xmlns:a16="http://schemas.microsoft.com/office/drawing/2014/main" id="{DA047914-AEDF-42E6-8C41-6E44DDD76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57" y="1037525"/>
            <a:ext cx="3535117" cy="2391475"/>
          </a:xfrm>
          <a:prstGeom prst="rect">
            <a:avLst/>
          </a:prstGeom>
        </p:spPr>
      </p:pic>
      <p:sp>
        <p:nvSpPr>
          <p:cNvPr id="21" name="テキスト ボックス 20">
            <a:extLst>
              <a:ext uri="{FF2B5EF4-FFF2-40B4-BE49-F238E27FC236}">
                <a16:creationId xmlns:a16="http://schemas.microsoft.com/office/drawing/2014/main" id="{BA8B0C72-5698-4F94-9F17-85D3CCFE95EB}"/>
              </a:ext>
            </a:extLst>
          </p:cNvPr>
          <p:cNvSpPr txBox="1"/>
          <p:nvPr/>
        </p:nvSpPr>
        <p:spPr>
          <a:xfrm>
            <a:off x="636721" y="3682520"/>
            <a:ext cx="4290788" cy="1569660"/>
          </a:xfrm>
          <a:prstGeom prst="rect">
            <a:avLst/>
          </a:prstGeom>
          <a:noFill/>
        </p:spPr>
        <p:txBody>
          <a:bodyPr wrap="square" rtlCol="0">
            <a:spAutoFit/>
          </a:bodyPr>
          <a:lstStyle/>
          <a:p>
            <a:pPr algn="ctr"/>
            <a:r>
              <a:rPr kumimoji="1" lang="ja-JP" altLang="en-US" sz="1600" dirty="0"/>
              <a:t>券売機決算です。</a:t>
            </a:r>
            <a:endParaRPr kumimoji="1" lang="en-US" altLang="ja-JP" sz="1600" dirty="0"/>
          </a:p>
          <a:p>
            <a:pPr algn="ctr"/>
            <a:r>
              <a:rPr lang="en-US" altLang="ja-JP" sz="1600" dirty="0"/>
              <a:t>2</a:t>
            </a:r>
            <a:r>
              <a:rPr lang="ja-JP" altLang="en-US" sz="1600" dirty="0"/>
              <a:t>年次最初の演習で</a:t>
            </a:r>
            <a:endParaRPr lang="en-US" altLang="ja-JP" sz="1600" dirty="0"/>
          </a:p>
          <a:p>
            <a:pPr algn="ctr"/>
            <a:r>
              <a:rPr kumimoji="1" lang="ja-JP" altLang="en-US" sz="1600" dirty="0"/>
              <a:t>決められた金額のお代に</a:t>
            </a:r>
            <a:endParaRPr kumimoji="1" lang="en-US" altLang="ja-JP" sz="1600" dirty="0"/>
          </a:p>
          <a:p>
            <a:pPr algn="ctr"/>
            <a:r>
              <a:rPr lang="ja-JP" altLang="en-US" sz="1600" dirty="0"/>
              <a:t>手持ちの金額から好きなだけ出し</a:t>
            </a:r>
            <a:endParaRPr lang="en-US" altLang="ja-JP" sz="1600" dirty="0"/>
          </a:p>
          <a:p>
            <a:pPr algn="ctr"/>
            <a:r>
              <a:rPr kumimoji="1" lang="ja-JP" altLang="en-US" sz="1600" dirty="0"/>
              <a:t>決済後、自分の手持ちに</a:t>
            </a:r>
            <a:endParaRPr kumimoji="1" lang="en-US" altLang="ja-JP" sz="1600" dirty="0"/>
          </a:p>
          <a:p>
            <a:pPr algn="ctr"/>
            <a:r>
              <a:rPr kumimoji="1" lang="ja-JP" altLang="en-US" sz="1600" dirty="0"/>
              <a:t>加算する</a:t>
            </a:r>
            <a:r>
              <a:rPr lang="ja-JP" altLang="en-US" sz="1600" dirty="0"/>
              <a:t>仕組みです。</a:t>
            </a:r>
            <a:endParaRPr kumimoji="1" lang="en-US" altLang="ja-JP" sz="1600" dirty="0"/>
          </a:p>
        </p:txBody>
      </p:sp>
      <p:sp>
        <p:nvSpPr>
          <p:cNvPr id="23" name="正方形/長方形 22">
            <a:extLst>
              <a:ext uri="{FF2B5EF4-FFF2-40B4-BE49-F238E27FC236}">
                <a16:creationId xmlns:a16="http://schemas.microsoft.com/office/drawing/2014/main" id="{9615CA1A-5848-4210-840D-D02A415CD9AD}"/>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0F31E60A-A777-4916-93A3-FA3DEC082F6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0F643908-1B39-44F1-9384-FBD0B0AAEEED}"/>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6" name="正方形/長方形 25">
            <a:extLst>
              <a:ext uri="{FF2B5EF4-FFF2-40B4-BE49-F238E27FC236}">
                <a16:creationId xmlns:a16="http://schemas.microsoft.com/office/drawing/2014/main" id="{FC6738D8-F407-4C0E-9E85-D552AAAEC9DB}"/>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2B4B56E-652E-4B78-A14D-B897EAF1A1F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DE3006A9-B6D8-4C56-8A00-A631666C1FAD}"/>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788AC09B-3B44-4670-B532-91F9412519DE}"/>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5970A46-253E-4363-8690-168FDFECAE8A}"/>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6825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6790BF00-5FCA-4468-8631-67D3CE5C2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114" y="1052670"/>
            <a:ext cx="3512004" cy="2376330"/>
          </a:xfrm>
          <a:prstGeom prst="rect">
            <a:avLst/>
          </a:prstGeom>
        </p:spPr>
      </p:pic>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200329"/>
          </a:xfrm>
          <a:prstGeom prst="rect">
            <a:avLst/>
          </a:prstGeom>
          <a:noFill/>
        </p:spPr>
        <p:txBody>
          <a:bodyPr wrap="square" rtlCol="0">
            <a:spAutoFit/>
          </a:bodyPr>
          <a:lstStyle/>
          <a:p>
            <a:pPr algn="ctr"/>
            <a:r>
              <a:rPr kumimoji="1" lang="ja-JP" altLang="en-US" dirty="0"/>
              <a:t>メルヘンメイズです。</a:t>
            </a:r>
            <a:endParaRPr kumimoji="1" lang="en-US" altLang="ja-JP" dirty="0"/>
          </a:p>
          <a:p>
            <a:pPr algn="ctr"/>
            <a:r>
              <a:rPr lang="ja-JP" altLang="en-US" dirty="0"/>
              <a:t>カメラ視点が固定された状態で</a:t>
            </a:r>
            <a:endParaRPr lang="en-US" altLang="ja-JP" dirty="0"/>
          </a:p>
          <a:p>
            <a:pPr algn="ctr"/>
            <a:r>
              <a:rPr kumimoji="1" lang="ja-JP" altLang="en-US" dirty="0"/>
              <a:t>ゲームが進行する</a:t>
            </a:r>
            <a:endParaRPr kumimoji="1" lang="en-US" altLang="ja-JP" dirty="0"/>
          </a:p>
          <a:p>
            <a:pPr algn="ctr"/>
            <a:r>
              <a:rPr kumimoji="1" lang="en-US" altLang="ja-JP" dirty="0"/>
              <a:t>3D</a:t>
            </a:r>
            <a:r>
              <a:rPr kumimoji="1" lang="ja-JP" altLang="en-US" dirty="0"/>
              <a:t>アクション</a:t>
            </a:r>
            <a:r>
              <a:rPr lang="ja-JP" altLang="en-US" dirty="0"/>
              <a:t>ゲームです。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923330"/>
          </a:xfrm>
          <a:prstGeom prst="rect">
            <a:avLst/>
          </a:prstGeom>
          <a:noFill/>
        </p:spPr>
        <p:txBody>
          <a:bodyPr wrap="square" rtlCol="0">
            <a:spAutoFit/>
          </a:bodyPr>
          <a:lstStyle/>
          <a:p>
            <a:pPr algn="ctr"/>
            <a:r>
              <a:rPr lang="ja-JP" altLang="en-US" dirty="0"/>
              <a:t>マトリクス回転を</a:t>
            </a:r>
            <a:endParaRPr lang="en-US" altLang="ja-JP" dirty="0"/>
          </a:p>
          <a:p>
            <a:pPr algn="ctr"/>
            <a:r>
              <a:rPr lang="ja-JP" altLang="en-US" dirty="0"/>
              <a:t>利用したモデル回転と</a:t>
            </a:r>
            <a:endParaRPr lang="en-US" altLang="ja-JP" dirty="0"/>
          </a:p>
          <a:p>
            <a:pPr algn="ctr"/>
            <a:r>
              <a:rPr lang="ja-JP" altLang="en-US" dirty="0"/>
              <a:t>子モデルの回転継承サンプルです。</a:t>
            </a:r>
            <a:endParaRPr kumimoji="1" lang="en-US" altLang="ja-JP" dirty="0"/>
          </a:p>
        </p:txBody>
      </p:sp>
      <p:pic>
        <p:nvPicPr>
          <p:cNvPr id="5" name="図 4">
            <a:extLst>
              <a:ext uri="{FF2B5EF4-FFF2-40B4-BE49-F238E27FC236}">
                <a16:creationId xmlns:a16="http://schemas.microsoft.com/office/drawing/2014/main" id="{AC0549BC-1C69-42E2-AA65-D6629C1FE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744" y="1205271"/>
            <a:ext cx="2146756" cy="2055984"/>
          </a:xfrm>
          <a:prstGeom prst="rect">
            <a:avLst/>
          </a:prstGeom>
          <a:ln w="38100">
            <a:solidFill>
              <a:schemeClr val="tx1"/>
            </a:solidFill>
          </a:ln>
        </p:spPr>
      </p:pic>
      <p:pic>
        <p:nvPicPr>
          <p:cNvPr id="10" name="図 9">
            <a:extLst>
              <a:ext uri="{FF2B5EF4-FFF2-40B4-BE49-F238E27FC236}">
                <a16:creationId xmlns:a16="http://schemas.microsoft.com/office/drawing/2014/main" id="{872D4C07-CD42-41F0-B605-8993FE4CE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995" y="1450251"/>
            <a:ext cx="1765864" cy="1433466"/>
          </a:xfrm>
          <a:prstGeom prst="rect">
            <a:avLst/>
          </a:prstGeom>
          <a:ln w="38100">
            <a:solidFill>
              <a:schemeClr val="tx1"/>
            </a:solidFill>
          </a:ln>
        </p:spPr>
      </p:pic>
      <p:sp>
        <p:nvSpPr>
          <p:cNvPr id="29" name="正方形/長方形 28">
            <a:extLst>
              <a:ext uri="{FF2B5EF4-FFF2-40B4-BE49-F238E27FC236}">
                <a16:creationId xmlns:a16="http://schemas.microsoft.com/office/drawing/2014/main" id="{BC736800-1282-4263-A5FE-26C940A238B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3D4B0FED-21CB-46E6-A4D9-725496D3F37A}"/>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0D9F2B52-51F7-4A3C-9BFB-A8ED2D9675A9}"/>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C56F30F5-6F47-42E5-A6F1-E4A19D2EAD58}"/>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60F54E46-0956-4E8A-A6A9-243555AD98F9}"/>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6E097C65-E1DE-4F66-AEB7-7E96D476C6B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C6F4DA56-99B3-47EA-8EA2-9002728A412F}"/>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76B4C65-4946-4058-B18B-AAC4B97CB2B6}"/>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53492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2">
              <a:lumMod val="20000"/>
              <a:lumOff val="80000"/>
            </a:schemeClr>
          </a:solidFill>
          <a:ln w="28575">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8" name="テキスト ボックス 17">
            <a:extLst>
              <a:ext uri="{FF2B5EF4-FFF2-40B4-BE49-F238E27FC236}">
                <a16:creationId xmlns:a16="http://schemas.microsoft.com/office/drawing/2014/main" id="{2EBAB169-F132-40B4-879B-022CD6E11F97}"/>
              </a:ext>
            </a:extLst>
          </p:cNvPr>
          <p:cNvSpPr txBox="1"/>
          <p:nvPr/>
        </p:nvSpPr>
        <p:spPr>
          <a:xfrm>
            <a:off x="636722" y="3881228"/>
            <a:ext cx="4290788" cy="1477328"/>
          </a:xfrm>
          <a:prstGeom prst="rect">
            <a:avLst/>
          </a:prstGeom>
          <a:noFill/>
        </p:spPr>
        <p:txBody>
          <a:bodyPr wrap="square" rtlCol="0">
            <a:spAutoFit/>
          </a:bodyPr>
          <a:lstStyle/>
          <a:p>
            <a:pPr algn="ctr"/>
            <a:r>
              <a:rPr lang="en-US" altLang="ja-JP" dirty="0"/>
              <a:t>Unity</a:t>
            </a:r>
            <a:r>
              <a:rPr lang="ja-JP" altLang="en-US" dirty="0"/>
              <a:t>制作課題で作った</a:t>
            </a:r>
            <a:endParaRPr lang="en-US" altLang="ja-JP" dirty="0"/>
          </a:p>
          <a:p>
            <a:pPr algn="ctr"/>
            <a:r>
              <a:rPr kumimoji="1" lang="en-US" altLang="ja-JP" dirty="0"/>
              <a:t>2D</a:t>
            </a:r>
            <a:r>
              <a:rPr kumimoji="1" lang="ja-JP" altLang="en-US" dirty="0"/>
              <a:t>シューティングゲームです。</a:t>
            </a:r>
            <a:endParaRPr kumimoji="1" lang="en-US" altLang="ja-JP" dirty="0"/>
          </a:p>
          <a:p>
            <a:pPr algn="ctr"/>
            <a:r>
              <a:rPr lang="ja-JP" altLang="en-US" dirty="0"/>
              <a:t>処理は簡単で、自機の左右移動</a:t>
            </a:r>
            <a:endParaRPr lang="en-US" altLang="ja-JP" dirty="0"/>
          </a:p>
          <a:p>
            <a:pPr algn="ctr"/>
            <a:r>
              <a:rPr kumimoji="1" lang="ja-JP" altLang="en-US" dirty="0"/>
              <a:t>弾の発射、岩の自動生成</a:t>
            </a:r>
            <a:endParaRPr kumimoji="1" lang="en-US" altLang="ja-JP" dirty="0"/>
          </a:p>
          <a:p>
            <a:pPr algn="ctr"/>
            <a:r>
              <a:rPr lang="ja-JP" altLang="en-US" dirty="0"/>
              <a:t>スコアの加算処理を実装しています。</a:t>
            </a:r>
            <a:endParaRPr kumimoji="1" lang="en-US" altLang="ja-JP" dirty="0"/>
          </a:p>
        </p:txBody>
      </p:sp>
      <p:sp>
        <p:nvSpPr>
          <p:cNvPr id="21" name="テキスト ボックス 20">
            <a:extLst>
              <a:ext uri="{FF2B5EF4-FFF2-40B4-BE49-F238E27FC236}">
                <a16:creationId xmlns:a16="http://schemas.microsoft.com/office/drawing/2014/main" id="{2A62C3F9-BE2A-47DB-A315-51D70B92AAE3}"/>
              </a:ext>
            </a:extLst>
          </p:cNvPr>
          <p:cNvSpPr txBox="1"/>
          <p:nvPr/>
        </p:nvSpPr>
        <p:spPr>
          <a:xfrm>
            <a:off x="7119164" y="3876094"/>
            <a:ext cx="4290788" cy="1569660"/>
          </a:xfrm>
          <a:prstGeom prst="rect">
            <a:avLst/>
          </a:prstGeom>
          <a:noFill/>
        </p:spPr>
        <p:txBody>
          <a:bodyPr wrap="square" rtlCol="0">
            <a:spAutoFit/>
          </a:bodyPr>
          <a:lstStyle/>
          <a:p>
            <a:pPr algn="ctr"/>
            <a:r>
              <a:rPr lang="en-US" altLang="ja-JP" sz="1600" dirty="0"/>
              <a:t>Unity</a:t>
            </a:r>
            <a:r>
              <a:rPr lang="ja-JP" altLang="en-US" sz="1600" dirty="0"/>
              <a:t>授業制作で作った</a:t>
            </a:r>
            <a:endParaRPr lang="en-US" altLang="ja-JP" sz="1600" dirty="0"/>
          </a:p>
          <a:p>
            <a:pPr algn="ctr"/>
            <a:r>
              <a:rPr kumimoji="1" lang="ja-JP" altLang="en-US" sz="1600" dirty="0"/>
              <a:t>きゃんでぃー</a:t>
            </a:r>
            <a:r>
              <a:rPr kumimoji="1" lang="ja-JP" altLang="en-US" sz="1600" dirty="0" err="1"/>
              <a:t>ど</a:t>
            </a:r>
            <a:r>
              <a:rPr kumimoji="1" lang="ja-JP" altLang="en-US" sz="1600" dirty="0"/>
              <a:t>ー</a:t>
            </a:r>
            <a:r>
              <a:rPr kumimoji="1" lang="ja-JP" altLang="en-US" sz="1600" dirty="0" err="1"/>
              <a:t>ざ</a:t>
            </a:r>
            <a:r>
              <a:rPr kumimoji="1" lang="ja-JP" altLang="en-US" sz="1600" dirty="0"/>
              <a:t>ーです。</a:t>
            </a:r>
            <a:endParaRPr kumimoji="1" lang="en-US" altLang="ja-JP" sz="1600" dirty="0"/>
          </a:p>
          <a:p>
            <a:pPr algn="ctr"/>
            <a:r>
              <a:rPr lang="ja-JP" altLang="en-US" sz="1600" dirty="0"/>
              <a:t>プレイヤーは画面クリックで</a:t>
            </a:r>
            <a:endParaRPr lang="en-US" altLang="ja-JP" sz="1600" dirty="0"/>
          </a:p>
          <a:p>
            <a:pPr algn="ctr"/>
            <a:r>
              <a:rPr kumimoji="1" lang="ja-JP" altLang="en-US" sz="1600" dirty="0"/>
              <a:t>キャンディーを撃つことができ</a:t>
            </a:r>
            <a:endParaRPr kumimoji="1" lang="en-US" altLang="ja-JP" sz="1600" dirty="0"/>
          </a:p>
          <a:p>
            <a:pPr algn="ctr"/>
            <a:r>
              <a:rPr lang="ja-JP" altLang="en-US" sz="1600" dirty="0"/>
              <a:t>下の穴にキャンディーを</a:t>
            </a:r>
            <a:r>
              <a:rPr kumimoji="1" lang="ja-JP" altLang="en-US" sz="1600" dirty="0"/>
              <a:t>落とすことでスコアが加算されます。</a:t>
            </a:r>
            <a:endParaRPr kumimoji="1" lang="en-US" altLang="ja-JP" sz="1600" dirty="0"/>
          </a:p>
        </p:txBody>
      </p:sp>
      <p:pic>
        <p:nvPicPr>
          <p:cNvPr id="9" name="図 8">
            <a:extLst>
              <a:ext uri="{FF2B5EF4-FFF2-40B4-BE49-F238E27FC236}">
                <a16:creationId xmlns:a16="http://schemas.microsoft.com/office/drawing/2014/main" id="{6CC82D17-4F1E-4F70-82FD-6AAF1169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391" y="1037524"/>
            <a:ext cx="3335449" cy="2399713"/>
          </a:xfrm>
          <a:prstGeom prst="rect">
            <a:avLst/>
          </a:prstGeom>
        </p:spPr>
      </p:pic>
      <p:pic>
        <p:nvPicPr>
          <p:cNvPr id="12" name="図 11">
            <a:extLst>
              <a:ext uri="{FF2B5EF4-FFF2-40B4-BE49-F238E27FC236}">
                <a16:creationId xmlns:a16="http://schemas.microsoft.com/office/drawing/2014/main" id="{AC77B02C-88F7-4486-AE2B-1CB24F2B8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3166" y="1037524"/>
            <a:ext cx="3444443" cy="2399713"/>
          </a:xfrm>
          <a:prstGeom prst="rect">
            <a:avLst/>
          </a:prstGeom>
        </p:spPr>
      </p:pic>
      <p:sp>
        <p:nvSpPr>
          <p:cNvPr id="26" name="正方形/長方形 25">
            <a:extLst>
              <a:ext uri="{FF2B5EF4-FFF2-40B4-BE49-F238E27FC236}">
                <a16:creationId xmlns:a16="http://schemas.microsoft.com/office/drawing/2014/main" id="{9F1EBD22-603F-4CC7-B3BF-CF021E9E852C}"/>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FE5FBAB-4025-4D5C-A8E6-970D77986D59}"/>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en-US" altLang="ja-JP" sz="1200" dirty="0">
              <a:latin typeface="HGPｺﾞｼｯｸE" panose="020B0900000000000000" pitchFamily="50" charset="-128"/>
              <a:ea typeface="HGPｺﾞｼｯｸE" panose="020B0900000000000000" pitchFamily="50" charset="-128"/>
            </a:endParaRPr>
          </a:p>
        </p:txBody>
      </p:sp>
      <p:sp>
        <p:nvSpPr>
          <p:cNvPr id="28" name="テキスト ボックス 27">
            <a:extLst>
              <a:ext uri="{FF2B5EF4-FFF2-40B4-BE49-F238E27FC236}">
                <a16:creationId xmlns:a16="http://schemas.microsoft.com/office/drawing/2014/main" id="{628471D9-CE08-4395-B541-491255BED3CF}"/>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43A6D57-79F0-46FA-8E27-EC6A1D4D6FDA}"/>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5A20AA81-8022-44A3-A702-7848A01B1920}"/>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C#Script</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err="1">
                <a:latin typeface="HGPｺﾞｼｯｸE" panose="020B0900000000000000" pitchFamily="50" charset="-128"/>
                <a:ea typeface="HGPｺﾞｼｯｸE" panose="020B0900000000000000" pitchFamily="50" charset="-128"/>
              </a:rPr>
              <a:t>UnityEngine</a:t>
            </a:r>
            <a:endParaRPr lang="ja-JP" altLang="en-US" sz="1200" dirty="0">
              <a:latin typeface="HGPｺﾞｼｯｸE" panose="020B0900000000000000" pitchFamily="50" charset="-128"/>
              <a:ea typeface="HGPｺﾞｼｯｸE" panose="020B0900000000000000" pitchFamily="50" charset="-128"/>
            </a:endParaRPr>
          </a:p>
        </p:txBody>
      </p:sp>
      <p:sp>
        <p:nvSpPr>
          <p:cNvPr id="31" name="テキスト ボックス 30">
            <a:extLst>
              <a:ext uri="{FF2B5EF4-FFF2-40B4-BE49-F238E27FC236}">
                <a16:creationId xmlns:a16="http://schemas.microsoft.com/office/drawing/2014/main" id="{4EEEA5B9-A58D-4EA3-9E6D-5EE40BA67D13}"/>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8B1BFA57-EF5B-4313-B668-9F326AADD9F1}"/>
              </a:ext>
            </a:extLst>
          </p:cNvPr>
          <p:cNvSpPr/>
          <p:nvPr/>
        </p:nvSpPr>
        <p:spPr>
          <a:xfrm>
            <a:off x="5035428" y="-52425"/>
            <a:ext cx="2053792" cy="809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7154BFC1-B4A3-4850-84F9-E76DC3149DDB}"/>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2</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4050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pic>
        <p:nvPicPr>
          <p:cNvPr id="3" name="図 2">
            <a:extLst>
              <a:ext uri="{FF2B5EF4-FFF2-40B4-BE49-F238E27FC236}">
                <a16:creationId xmlns:a16="http://schemas.microsoft.com/office/drawing/2014/main" id="{51ED1C54-90ED-4746-86B1-EFC28A39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970" y="1050808"/>
            <a:ext cx="1764905" cy="2378192"/>
          </a:xfrm>
          <a:prstGeom prst="rect">
            <a:avLst/>
          </a:prstGeom>
          <a:ln>
            <a:solidFill>
              <a:schemeClr val="accent1"/>
            </a:solidFill>
          </a:ln>
        </p:spPr>
      </p:pic>
      <p:sp>
        <p:nvSpPr>
          <p:cNvPr id="20" name="テキスト ボックス 19">
            <a:extLst>
              <a:ext uri="{FF2B5EF4-FFF2-40B4-BE49-F238E27FC236}">
                <a16:creationId xmlns:a16="http://schemas.microsoft.com/office/drawing/2014/main" id="{93962BCA-F998-4737-85EB-D565DD99DDA7}"/>
              </a:ext>
            </a:extLst>
          </p:cNvPr>
          <p:cNvSpPr txBox="1"/>
          <p:nvPr/>
        </p:nvSpPr>
        <p:spPr>
          <a:xfrm>
            <a:off x="636722" y="3876094"/>
            <a:ext cx="4290788" cy="1200329"/>
          </a:xfrm>
          <a:prstGeom prst="rect">
            <a:avLst/>
          </a:prstGeom>
          <a:noFill/>
        </p:spPr>
        <p:txBody>
          <a:bodyPr wrap="square" rtlCol="0">
            <a:spAutoFit/>
          </a:bodyPr>
          <a:lstStyle/>
          <a:p>
            <a:pPr algn="ctr"/>
            <a:r>
              <a:rPr lang="ja-JP" altLang="en-US" dirty="0"/>
              <a:t>テトリスです。</a:t>
            </a:r>
            <a:endParaRPr lang="en-US" altLang="ja-JP" dirty="0"/>
          </a:p>
          <a:p>
            <a:pPr algn="ctr"/>
            <a:r>
              <a:rPr kumimoji="1" lang="ja-JP" altLang="en-US" dirty="0"/>
              <a:t>上からランダムな順番で落ちてくる</a:t>
            </a:r>
            <a:endParaRPr kumimoji="1" lang="en-US" altLang="ja-JP" dirty="0"/>
          </a:p>
          <a:p>
            <a:pPr algn="ctr"/>
            <a:r>
              <a:rPr lang="ja-JP" altLang="en-US" dirty="0"/>
              <a:t>ミノを並べて横一列が揃ったら</a:t>
            </a:r>
            <a:endParaRPr lang="en-US" altLang="ja-JP" dirty="0"/>
          </a:p>
          <a:p>
            <a:pPr algn="ctr"/>
            <a:r>
              <a:rPr kumimoji="1" lang="ja-JP" altLang="en-US" dirty="0"/>
              <a:t>消えるという処理に力を入れました。</a:t>
            </a:r>
            <a:endParaRPr kumimoji="1" lang="en-US" altLang="ja-JP" dirty="0"/>
          </a:p>
        </p:txBody>
      </p:sp>
      <p:pic>
        <p:nvPicPr>
          <p:cNvPr id="10" name="図 9">
            <a:extLst>
              <a:ext uri="{FF2B5EF4-FFF2-40B4-BE49-F238E27FC236}">
                <a16:creationId xmlns:a16="http://schemas.microsoft.com/office/drawing/2014/main" id="{83159ABB-3C1A-4A4A-998D-75A51C86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977" y="1050808"/>
            <a:ext cx="3668122" cy="2376906"/>
          </a:xfrm>
          <a:prstGeom prst="rect">
            <a:avLst/>
          </a:prstGeom>
          <a:ln>
            <a:solidFill>
              <a:schemeClr val="accent1"/>
            </a:solidFill>
          </a:ln>
        </p:spPr>
      </p:pic>
      <p:sp>
        <p:nvSpPr>
          <p:cNvPr id="21" name="テキスト ボックス 20">
            <a:extLst>
              <a:ext uri="{FF2B5EF4-FFF2-40B4-BE49-F238E27FC236}">
                <a16:creationId xmlns:a16="http://schemas.microsoft.com/office/drawing/2014/main" id="{8A5A1A4C-B0C6-44E7-B10C-44BB88493D9D}"/>
              </a:ext>
            </a:extLst>
          </p:cNvPr>
          <p:cNvSpPr txBox="1"/>
          <p:nvPr/>
        </p:nvSpPr>
        <p:spPr>
          <a:xfrm>
            <a:off x="7119165" y="3876094"/>
            <a:ext cx="4290788" cy="1754326"/>
          </a:xfrm>
          <a:prstGeom prst="rect">
            <a:avLst/>
          </a:prstGeom>
          <a:noFill/>
        </p:spPr>
        <p:txBody>
          <a:bodyPr wrap="square" rtlCol="0">
            <a:spAutoFit/>
          </a:bodyPr>
          <a:lstStyle/>
          <a:p>
            <a:pPr algn="ctr"/>
            <a:r>
              <a:rPr lang="ja-JP" altLang="en-US" dirty="0"/>
              <a:t>倉庫番です。</a:t>
            </a:r>
            <a:endParaRPr lang="en-US" altLang="ja-JP" dirty="0"/>
          </a:p>
          <a:p>
            <a:pPr algn="ctr"/>
            <a:r>
              <a:rPr kumimoji="1" lang="ja-JP" altLang="en-US" dirty="0"/>
              <a:t>プレイヤー</a:t>
            </a:r>
            <a:r>
              <a:rPr lang="ja-JP" altLang="en-US" dirty="0"/>
              <a:t>が</a:t>
            </a:r>
            <a:r>
              <a:rPr kumimoji="1" lang="ja-JP" altLang="en-US" dirty="0"/>
              <a:t>マス目を移動し</a:t>
            </a:r>
            <a:endParaRPr kumimoji="1" lang="en-US" altLang="ja-JP" dirty="0"/>
          </a:p>
          <a:p>
            <a:pPr algn="ctr"/>
            <a:r>
              <a:rPr lang="ja-JP" altLang="en-US" dirty="0"/>
              <a:t>荷物を目標地点にすべて運んだら</a:t>
            </a:r>
            <a:endParaRPr lang="en-US" altLang="ja-JP" dirty="0"/>
          </a:p>
          <a:p>
            <a:pPr algn="ctr"/>
            <a:r>
              <a:rPr lang="ja-JP" altLang="en-US" dirty="0"/>
              <a:t>クリアというものです。</a:t>
            </a:r>
            <a:endParaRPr lang="en-US" altLang="ja-JP" dirty="0"/>
          </a:p>
          <a:p>
            <a:pPr algn="ctr"/>
            <a:r>
              <a:rPr lang="ja-JP" altLang="en-US" dirty="0"/>
              <a:t>配列を使いゴールと荷物を</a:t>
            </a:r>
            <a:endParaRPr lang="en-US" altLang="ja-JP" dirty="0"/>
          </a:p>
          <a:p>
            <a:pPr algn="ctr"/>
            <a:r>
              <a:rPr lang="ja-JP" altLang="en-US" dirty="0"/>
              <a:t>判定しています。</a:t>
            </a:r>
            <a:endParaRPr lang="en-US" altLang="ja-JP" dirty="0"/>
          </a:p>
        </p:txBody>
      </p:sp>
      <p:sp>
        <p:nvSpPr>
          <p:cNvPr id="29" name="正方形/長方形 28">
            <a:extLst>
              <a:ext uri="{FF2B5EF4-FFF2-40B4-BE49-F238E27FC236}">
                <a16:creationId xmlns:a16="http://schemas.microsoft.com/office/drawing/2014/main" id="{1BAF0513-C41F-44ED-BF1C-FCB96469E0A6}"/>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A79C3C5D-31C8-4D15-9981-E0D379FFC8BF}"/>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745E9081-60D6-4B6C-A753-A538EAB22AF8}"/>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2" name="正方形/長方形 31">
            <a:extLst>
              <a:ext uri="{FF2B5EF4-FFF2-40B4-BE49-F238E27FC236}">
                <a16:creationId xmlns:a16="http://schemas.microsoft.com/office/drawing/2014/main" id="{5060EEC1-81ED-44E8-B471-AB242BBE9193}"/>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3" name="テキスト ボックス 32">
            <a:extLst>
              <a:ext uri="{FF2B5EF4-FFF2-40B4-BE49-F238E27FC236}">
                <a16:creationId xmlns:a16="http://schemas.microsoft.com/office/drawing/2014/main" id="{833BA772-0698-4757-A9A5-A985862C4D2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4" name="テキスト ボックス 33">
            <a:extLst>
              <a:ext uri="{FF2B5EF4-FFF2-40B4-BE49-F238E27FC236}">
                <a16:creationId xmlns:a16="http://schemas.microsoft.com/office/drawing/2014/main" id="{E00116C8-6543-4A40-901A-05378615A855}"/>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2" name="正方形/長方形 21">
            <a:extLst>
              <a:ext uri="{FF2B5EF4-FFF2-40B4-BE49-F238E27FC236}">
                <a16:creationId xmlns:a16="http://schemas.microsoft.com/office/drawing/2014/main" id="{6E242FBD-C2D4-4B94-B65B-74C91321BC8C}"/>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DF72209-FB7E-4ADB-A133-5186E1892CDD}"/>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3313473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4"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63874"/>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408982" y="3737594"/>
            <a:ext cx="2746265" cy="1569660"/>
          </a:xfrm>
          <a:prstGeom prst="rect">
            <a:avLst/>
          </a:prstGeom>
          <a:noFill/>
        </p:spPr>
        <p:txBody>
          <a:bodyPr wrap="none" rtlCol="0">
            <a:spAutoFit/>
          </a:bodyPr>
          <a:lstStyle/>
          <a:p>
            <a:pPr algn="ctr"/>
            <a:r>
              <a:rPr kumimoji="1" lang="en-US" altLang="ja-JP" sz="1600" dirty="0"/>
              <a:t>Unreal Engine</a:t>
            </a:r>
            <a:r>
              <a:rPr kumimoji="1" lang="ja-JP" altLang="en-US" sz="1600" dirty="0"/>
              <a:t>４を使用した</a:t>
            </a:r>
            <a:endParaRPr kumimoji="1" lang="en-US" altLang="ja-JP" sz="1600" dirty="0"/>
          </a:p>
          <a:p>
            <a:pPr algn="ctr"/>
            <a:r>
              <a:rPr lang="ja-JP" altLang="en-US" sz="1600" dirty="0"/>
              <a:t>テストプロジェクトです。</a:t>
            </a:r>
            <a:endParaRPr lang="en-US" altLang="ja-JP" sz="1600" dirty="0"/>
          </a:p>
          <a:p>
            <a:pPr algn="ctr"/>
            <a:r>
              <a:rPr lang="ja-JP" altLang="en-US" sz="1600" dirty="0"/>
              <a:t>モデルの透過や</a:t>
            </a:r>
            <a:endParaRPr lang="en-US" altLang="ja-JP" sz="1600" dirty="0"/>
          </a:p>
          <a:p>
            <a:pPr algn="ctr"/>
            <a:r>
              <a:rPr lang="ja-JP" altLang="en-US" sz="1600" dirty="0"/>
              <a:t>トレイル処理をしたり</a:t>
            </a:r>
            <a:endParaRPr lang="en-US" altLang="ja-JP" sz="1600" dirty="0"/>
          </a:p>
          <a:p>
            <a:pPr algn="ctr"/>
            <a:r>
              <a:rPr kumimoji="1" lang="ja-JP" altLang="en-US" sz="1600" dirty="0"/>
              <a:t>画面割れを</a:t>
            </a:r>
            <a:r>
              <a:rPr kumimoji="1" lang="en-US" altLang="ja-JP" sz="1600" dirty="0"/>
              <a:t>UV</a:t>
            </a:r>
            <a:r>
              <a:rPr kumimoji="1" lang="ja-JP" altLang="en-US" sz="1600" dirty="0"/>
              <a:t>マッピングで</a:t>
            </a:r>
            <a:endParaRPr kumimoji="1" lang="en-US" altLang="ja-JP" sz="1600" dirty="0"/>
          </a:p>
          <a:p>
            <a:pPr algn="ctr"/>
            <a:r>
              <a:rPr lang="ja-JP" altLang="en-US" sz="1600" dirty="0"/>
              <a:t>表現したりしています。</a:t>
            </a:r>
            <a:endParaRPr kumimoji="1" lang="en-US" altLang="ja-JP" sz="1600"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428156" y="3737594"/>
            <a:ext cx="3672800" cy="1815882"/>
          </a:xfrm>
          <a:prstGeom prst="rect">
            <a:avLst/>
          </a:prstGeom>
          <a:noFill/>
        </p:spPr>
        <p:txBody>
          <a:bodyPr wrap="none" rtlCol="0">
            <a:spAutoFit/>
          </a:bodyPr>
          <a:lstStyle/>
          <a:p>
            <a:pPr algn="ctr"/>
            <a:r>
              <a:rPr kumimoji="1" lang="ja-JP" altLang="en-US" sz="1600" dirty="0"/>
              <a:t>学内コンテストに応募した作品の</a:t>
            </a:r>
            <a:endParaRPr kumimoji="1" lang="en-US" altLang="ja-JP" sz="1600" dirty="0"/>
          </a:p>
          <a:p>
            <a:pPr algn="ctr"/>
            <a:r>
              <a:rPr lang="ja-JP" altLang="en-US" sz="1600" dirty="0"/>
              <a:t>担当個所であるプレイヤーの飛行、</a:t>
            </a:r>
            <a:endParaRPr lang="en-US" altLang="ja-JP" sz="1600" dirty="0"/>
          </a:p>
          <a:p>
            <a:pPr algn="ctr"/>
            <a:r>
              <a:rPr lang="ja-JP" altLang="en-US" sz="1600" dirty="0"/>
              <a:t>武器切り替え、ダメージ、</a:t>
            </a:r>
            <a:endParaRPr lang="en-US" altLang="ja-JP" sz="1600" dirty="0"/>
          </a:p>
          <a:p>
            <a:pPr algn="ctr"/>
            <a:r>
              <a:rPr lang="ja-JP" altLang="en-US" sz="1600" dirty="0"/>
              <a:t>飛行時のエネルギー管理を</a:t>
            </a:r>
            <a:endParaRPr lang="en-US" altLang="ja-JP" sz="1600" dirty="0"/>
          </a:p>
          <a:p>
            <a:pPr algn="ctr"/>
            <a:r>
              <a:rPr lang="ja-JP" altLang="en-US" sz="1600" dirty="0"/>
              <a:t>チェックするためのテストデモです。</a:t>
            </a:r>
            <a:endParaRPr lang="en-US" altLang="ja-JP" sz="1600" dirty="0"/>
          </a:p>
          <a:p>
            <a:pPr algn="ctr"/>
            <a:r>
              <a:rPr lang="ja-JP" altLang="en-US" sz="1600" dirty="0"/>
              <a:t>ジャンプした後、飛行モードに</a:t>
            </a:r>
            <a:endParaRPr lang="en-US" altLang="ja-JP" sz="1600" dirty="0"/>
          </a:p>
          <a:p>
            <a:pPr algn="ctr"/>
            <a:r>
              <a:rPr lang="ja-JP" altLang="en-US" sz="1600" dirty="0"/>
              <a:t>移行する処理に時間をかけました。</a:t>
            </a:r>
            <a:endParaRPr lang="en-US" altLang="ja-JP" sz="1600" dirty="0"/>
          </a:p>
        </p:txBody>
      </p:sp>
      <p:pic>
        <p:nvPicPr>
          <p:cNvPr id="3" name="図 2">
            <a:extLst>
              <a:ext uri="{FF2B5EF4-FFF2-40B4-BE49-F238E27FC236}">
                <a16:creationId xmlns:a16="http://schemas.microsoft.com/office/drawing/2014/main" id="{47017CDA-3684-49ED-B662-4DF0302C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77" y="1186741"/>
            <a:ext cx="4391283" cy="2093042"/>
          </a:xfrm>
          <a:prstGeom prst="rect">
            <a:avLst/>
          </a:prstGeom>
          <a:ln w="38100">
            <a:solidFill>
              <a:schemeClr val="accent2">
                <a:lumMod val="75000"/>
              </a:schemeClr>
            </a:solidFill>
          </a:ln>
        </p:spPr>
      </p:pic>
      <p:pic>
        <p:nvPicPr>
          <p:cNvPr id="5" name="図 4">
            <a:extLst>
              <a:ext uri="{FF2B5EF4-FFF2-40B4-BE49-F238E27FC236}">
                <a16:creationId xmlns:a16="http://schemas.microsoft.com/office/drawing/2014/main" id="{0818EF52-2650-4E23-9C1C-217026F8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93" y="1037526"/>
            <a:ext cx="2704127" cy="2391474"/>
          </a:xfrm>
          <a:prstGeom prst="rect">
            <a:avLst/>
          </a:prstGeom>
        </p:spPr>
      </p:pic>
      <p:sp>
        <p:nvSpPr>
          <p:cNvPr id="26" name="正方形/長方形 25">
            <a:extLst>
              <a:ext uri="{FF2B5EF4-FFF2-40B4-BE49-F238E27FC236}">
                <a16:creationId xmlns:a16="http://schemas.microsoft.com/office/drawing/2014/main" id="{B4299A21-4D0A-4DE7-9C40-D62881861AC8}"/>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73BE9CBB-A94D-4670-935B-EFD0FBC28FA5}"/>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r>
              <a:rPr lang="en-US" altLang="ja-JP" sz="1200" dirty="0">
                <a:latin typeface="HGPｺﾞｼｯｸE" panose="020B0900000000000000" pitchFamily="50" charset="-128"/>
                <a:ea typeface="HGPｺﾞｼｯｸE" panose="020B0900000000000000" pitchFamily="50" charset="-128"/>
              </a:rPr>
              <a:t>UnrealEngine4</a:t>
            </a:r>
          </a:p>
        </p:txBody>
      </p:sp>
      <p:sp>
        <p:nvSpPr>
          <p:cNvPr id="28" name="テキスト ボックス 27">
            <a:extLst>
              <a:ext uri="{FF2B5EF4-FFF2-40B4-BE49-F238E27FC236}">
                <a16:creationId xmlns:a16="http://schemas.microsoft.com/office/drawing/2014/main" id="{5876DC69-1289-44A4-84D9-8BCB8696B7F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0EF8C069-751F-4844-8C44-7B22A3B6986B}"/>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4ED812B7-F4FF-4DD7-A5EA-4DD7196B0D67}"/>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UnrealEngine4</a:t>
            </a:r>
          </a:p>
        </p:txBody>
      </p:sp>
      <p:sp>
        <p:nvSpPr>
          <p:cNvPr id="31" name="テキスト ボックス 30">
            <a:extLst>
              <a:ext uri="{FF2B5EF4-FFF2-40B4-BE49-F238E27FC236}">
                <a16:creationId xmlns:a16="http://schemas.microsoft.com/office/drawing/2014/main" id="{7D4CA288-FCC3-4340-837A-55E51F51D2BB}"/>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826B345D-32F8-4D2C-84A9-13C56EE320A2}"/>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2BCE5E7-C1C8-43C0-8495-528C2DF1973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850450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9"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4">
              <a:lumMod val="20000"/>
              <a:lumOff val="80000"/>
            </a:schemeClr>
          </a:solidFill>
          <a:ln w="28575">
            <a:solidFill>
              <a:schemeClr val="accent4">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4">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chemeClr val="tx1"/>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1067141" y="3865988"/>
            <a:ext cx="3647152" cy="923330"/>
          </a:xfrm>
          <a:prstGeom prst="rect">
            <a:avLst/>
          </a:prstGeom>
          <a:noFill/>
        </p:spPr>
        <p:txBody>
          <a:bodyPr wrap="none" rtlCol="0">
            <a:spAutoFit/>
          </a:bodyPr>
          <a:lstStyle/>
          <a:p>
            <a:pPr algn="ctr"/>
            <a:r>
              <a:rPr lang="en-US" altLang="ja-JP" dirty="0"/>
              <a:t>3D</a:t>
            </a:r>
            <a:r>
              <a:rPr lang="ja-JP" altLang="en-US" dirty="0"/>
              <a:t>シューティングです。</a:t>
            </a:r>
            <a:endParaRPr lang="en-US" altLang="ja-JP" dirty="0"/>
          </a:p>
          <a:p>
            <a:pPr algn="ctr"/>
            <a:r>
              <a:rPr kumimoji="1" lang="ja-JP" altLang="en-US" dirty="0"/>
              <a:t>クォータニオンを用いた</a:t>
            </a:r>
            <a:endParaRPr kumimoji="1" lang="en-US" altLang="ja-JP" dirty="0"/>
          </a:p>
          <a:p>
            <a:pPr algn="ctr"/>
            <a:r>
              <a:rPr kumimoji="1" lang="ja-JP" altLang="en-US" dirty="0"/>
              <a:t>モデル制御に</a:t>
            </a:r>
            <a:r>
              <a:rPr lang="ja-JP" altLang="en-US" dirty="0"/>
              <a:t>力を入れています。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98226" y="3845776"/>
            <a:ext cx="3877985" cy="1200329"/>
          </a:xfrm>
          <a:prstGeom prst="rect">
            <a:avLst/>
          </a:prstGeom>
          <a:noFill/>
        </p:spPr>
        <p:txBody>
          <a:bodyPr wrap="none" rtlCol="0">
            <a:spAutoFit/>
          </a:bodyPr>
          <a:lstStyle/>
          <a:p>
            <a:pPr algn="ctr"/>
            <a:r>
              <a:rPr kumimoji="1" lang="en-US" altLang="ja-JP" dirty="0"/>
              <a:t>3D</a:t>
            </a:r>
            <a:r>
              <a:rPr kumimoji="1" lang="ja-JP" altLang="en-US" dirty="0"/>
              <a:t>アクションです。</a:t>
            </a:r>
            <a:endParaRPr kumimoji="1" lang="en-US" altLang="ja-JP" dirty="0"/>
          </a:p>
          <a:p>
            <a:pPr algn="ctr"/>
            <a:r>
              <a:rPr kumimoji="1" lang="ja-JP" altLang="en-US" dirty="0"/>
              <a:t>各足場ごとで違う</a:t>
            </a:r>
            <a:endParaRPr kumimoji="1" lang="en-US" altLang="ja-JP" dirty="0"/>
          </a:p>
          <a:p>
            <a:pPr algn="ctr"/>
            <a:r>
              <a:rPr kumimoji="1" lang="ja-JP" altLang="en-US" dirty="0"/>
              <a:t>重力の方向に</a:t>
            </a:r>
            <a:r>
              <a:rPr lang="ja-JP" altLang="en-US" dirty="0"/>
              <a:t>合わせて</a:t>
            </a:r>
            <a:endParaRPr lang="en-US" altLang="ja-JP" dirty="0"/>
          </a:p>
          <a:p>
            <a:pPr algn="ctr"/>
            <a:r>
              <a:rPr lang="ja-JP" altLang="en-US" dirty="0"/>
              <a:t>カメラやキャラクターが</a:t>
            </a:r>
            <a:r>
              <a:rPr kumimoji="1" lang="ja-JP" altLang="en-US" dirty="0"/>
              <a:t>動きます。</a:t>
            </a:r>
            <a:endParaRPr kumimoji="1" lang="en-US" altLang="ja-JP" dirty="0"/>
          </a:p>
        </p:txBody>
      </p:sp>
      <p:pic>
        <p:nvPicPr>
          <p:cNvPr id="3" name="図 2">
            <a:extLst>
              <a:ext uri="{FF2B5EF4-FFF2-40B4-BE49-F238E27FC236}">
                <a16:creationId xmlns:a16="http://schemas.microsoft.com/office/drawing/2014/main" id="{D0D104D2-77E2-4F65-A92F-A54E48227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972" y="1031238"/>
            <a:ext cx="3642288" cy="2391473"/>
          </a:xfrm>
          <a:prstGeom prst="rect">
            <a:avLst/>
          </a:prstGeom>
        </p:spPr>
      </p:pic>
      <p:sp>
        <p:nvSpPr>
          <p:cNvPr id="26" name="正方形/長方形 25">
            <a:extLst>
              <a:ext uri="{FF2B5EF4-FFF2-40B4-BE49-F238E27FC236}">
                <a16:creationId xmlns:a16="http://schemas.microsoft.com/office/drawing/2014/main" id="{D9F31BEB-0D34-43D9-A152-EFBECBD4B550}"/>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B386B360-DCF6-46D0-A81A-1AFAA09BD6CB}"/>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19936FDA-3C52-445E-BD64-093F4745AEA5}"/>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3C034EE4-3B97-4B41-AEFD-833296CF5840}"/>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E6C50861-FB0B-4CD2-833C-70BC2E8AC8AF}"/>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B618DF39-CCC7-4410-83E7-C90107D506E2}"/>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0" name="正方形/長方形 19">
            <a:extLst>
              <a:ext uri="{FF2B5EF4-FFF2-40B4-BE49-F238E27FC236}">
                <a16:creationId xmlns:a16="http://schemas.microsoft.com/office/drawing/2014/main" id="{8C2C1E12-C6CC-46AE-A9FC-DD970A335BA7}"/>
              </a:ext>
            </a:extLst>
          </p:cNvPr>
          <p:cNvSpPr/>
          <p:nvPr/>
        </p:nvSpPr>
        <p:spPr>
          <a:xfrm>
            <a:off x="5035428" y="-52425"/>
            <a:ext cx="2053792" cy="8090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47926AF-CE37-4D92-AE10-2284837A88C0}"/>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3</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1927252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15576"/>
            <a:ext cx="9144000" cy="1642495"/>
          </a:xfrm>
        </p:spPr>
        <p:txBody>
          <a:bodyPr>
            <a:normAutofit/>
          </a:bodyPr>
          <a:lstStyle/>
          <a:p>
            <a:r>
              <a:rPr kumimoji="1" lang="ja-JP" altLang="en-US" sz="9600" b="1" dirty="0">
                <a:effectLst>
                  <a:outerShdw blurRad="38100" dist="38100" dir="2700000" algn="tl">
                    <a:srgbClr val="000000">
                      <a:alpha val="43137"/>
                    </a:srgbClr>
                  </a:outerShdw>
                </a:effectLst>
              </a:rPr>
              <a:t>数学作品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FE2DDF6A-DD0B-4C24-A82E-8B8E4BF9034E}"/>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90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707838" y="2184434"/>
            <a:ext cx="4506623" cy="20260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05050" y="2364938"/>
            <a:ext cx="4130375" cy="1754326"/>
          </a:xfrm>
          <a:prstGeom prst="rect">
            <a:avLst/>
          </a:prstGeom>
          <a:noFill/>
        </p:spPr>
        <p:txBody>
          <a:bodyPr wrap="square" rtlCol="0">
            <a:spAutoFit/>
          </a:bodyPr>
          <a:lstStyle/>
          <a:p>
            <a:pPr algn="ctr"/>
            <a:r>
              <a:rPr kumimoji="1" lang="ja-JP" altLang="en-US" dirty="0"/>
              <a:t>全て</a:t>
            </a:r>
            <a:r>
              <a:rPr kumimoji="1" lang="en-US" altLang="ja-JP" dirty="0"/>
              <a:t>2D</a:t>
            </a:r>
            <a:r>
              <a:rPr kumimoji="1" lang="ja-JP" altLang="en-US" dirty="0"/>
              <a:t>でレンダリングしています。</a:t>
            </a:r>
            <a:endParaRPr kumimoji="1" lang="en-US" altLang="ja-JP" dirty="0"/>
          </a:p>
          <a:p>
            <a:pPr algn="ctr"/>
            <a:endParaRPr lang="en-US" altLang="ja-JP" dirty="0"/>
          </a:p>
          <a:p>
            <a:pPr algn="ctr"/>
            <a:r>
              <a:rPr kumimoji="1" lang="ja-JP" altLang="en-US" dirty="0"/>
              <a:t>視点からの視線ベクトルで</a:t>
            </a:r>
            <a:endParaRPr kumimoji="1" lang="en-US" altLang="ja-JP" dirty="0"/>
          </a:p>
          <a:p>
            <a:pPr algn="ctr"/>
            <a:r>
              <a:rPr kumimoji="1" lang="ja-JP" altLang="en-US" dirty="0"/>
              <a:t>球の反射</a:t>
            </a:r>
            <a:r>
              <a:rPr lang="ja-JP" altLang="en-US" dirty="0"/>
              <a:t>や丸みを表現したり</a:t>
            </a:r>
            <a:endParaRPr lang="en-US" altLang="ja-JP" dirty="0"/>
          </a:p>
          <a:p>
            <a:pPr algn="ctr"/>
            <a:r>
              <a:rPr kumimoji="1" lang="ja-JP" altLang="en-US" dirty="0"/>
              <a:t>光点からの光ベクトルで</a:t>
            </a:r>
            <a:endParaRPr kumimoji="1" lang="en-US" altLang="ja-JP" dirty="0"/>
          </a:p>
          <a:p>
            <a:pPr algn="ctr"/>
            <a:r>
              <a:rPr lang="ja-JP" altLang="en-US" dirty="0"/>
              <a:t>地面に影を描画したりしています。</a:t>
            </a:r>
            <a:endParaRPr kumimoji="1" lang="en-US" altLang="ja-JP" dirty="0"/>
          </a:p>
        </p:txBody>
      </p:sp>
      <p:pic>
        <p:nvPicPr>
          <p:cNvPr id="3" name="図 2">
            <a:extLst>
              <a:ext uri="{FF2B5EF4-FFF2-40B4-BE49-F238E27FC236}">
                <a16:creationId xmlns:a16="http://schemas.microsoft.com/office/drawing/2014/main" id="{E16717C7-62A0-4717-B2FF-1854413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089" y="1090263"/>
            <a:ext cx="3076937" cy="2286000"/>
          </a:xfrm>
          <a:prstGeom prst="rect">
            <a:avLst/>
          </a:prstGeom>
        </p:spPr>
      </p:pic>
      <p:sp>
        <p:nvSpPr>
          <p:cNvPr id="12" name="矢印: 下 11">
            <a:extLst>
              <a:ext uri="{FF2B5EF4-FFF2-40B4-BE49-F238E27FC236}">
                <a16:creationId xmlns:a16="http://schemas.microsoft.com/office/drawing/2014/main" id="{5156B200-BA0E-48C6-9B8B-D0B6884D02A6}"/>
              </a:ext>
            </a:extLst>
          </p:cNvPr>
          <p:cNvSpPr/>
          <p:nvPr/>
        </p:nvSpPr>
        <p:spPr>
          <a:xfrm>
            <a:off x="9022241" y="402817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232A175-042D-44C2-A727-32C8C363B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723" y="5043875"/>
            <a:ext cx="2023668" cy="1131883"/>
          </a:xfrm>
          <a:prstGeom prst="rect">
            <a:avLst/>
          </a:prstGeom>
        </p:spPr>
      </p:pic>
      <p:pic>
        <p:nvPicPr>
          <p:cNvPr id="23" name="図 22">
            <a:extLst>
              <a:ext uri="{FF2B5EF4-FFF2-40B4-BE49-F238E27FC236}">
                <a16:creationId xmlns:a16="http://schemas.microsoft.com/office/drawing/2014/main" id="{975E59BA-B6B1-488E-8779-08096043A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723" y="3839632"/>
            <a:ext cx="2023668" cy="739793"/>
          </a:xfrm>
          <a:prstGeom prst="rect">
            <a:avLst/>
          </a:prstGeom>
        </p:spPr>
      </p:pic>
      <p:sp>
        <p:nvSpPr>
          <p:cNvPr id="22" name="正方形/長方形 21">
            <a:extLst>
              <a:ext uri="{FF2B5EF4-FFF2-40B4-BE49-F238E27FC236}">
                <a16:creationId xmlns:a16="http://schemas.microsoft.com/office/drawing/2014/main" id="{109CC8E5-931D-47B9-BED8-26B8C941A75D}"/>
              </a:ext>
            </a:extLst>
          </p:cNvPr>
          <p:cNvSpPr/>
          <p:nvPr/>
        </p:nvSpPr>
        <p:spPr>
          <a:xfrm>
            <a:off x="1718925" y="5262517"/>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4" name="テキスト ボックス 23">
            <a:extLst>
              <a:ext uri="{FF2B5EF4-FFF2-40B4-BE49-F238E27FC236}">
                <a16:creationId xmlns:a16="http://schemas.microsoft.com/office/drawing/2014/main" id="{8E318F8F-86FD-4199-9D72-36349A8DC209}"/>
              </a:ext>
            </a:extLst>
          </p:cNvPr>
          <p:cNvSpPr txBox="1"/>
          <p:nvPr/>
        </p:nvSpPr>
        <p:spPr>
          <a:xfrm>
            <a:off x="2997089" y="5270755"/>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5" name="テキスト ボックス 24">
            <a:extLst>
              <a:ext uri="{FF2B5EF4-FFF2-40B4-BE49-F238E27FC236}">
                <a16:creationId xmlns:a16="http://schemas.microsoft.com/office/drawing/2014/main" id="{8BBDBF2E-AD9F-47F0-9BAA-0A3A8FAA9F84}"/>
              </a:ext>
            </a:extLst>
          </p:cNvPr>
          <p:cNvSpPr txBox="1"/>
          <p:nvPr/>
        </p:nvSpPr>
        <p:spPr>
          <a:xfrm>
            <a:off x="1718924" y="5262516"/>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5" name="テキスト ボックス 4">
            <a:extLst>
              <a:ext uri="{FF2B5EF4-FFF2-40B4-BE49-F238E27FC236}">
                <a16:creationId xmlns:a16="http://schemas.microsoft.com/office/drawing/2014/main" id="{3BF35A75-EE59-4A48-8DE5-A5B413BB5B7A}"/>
              </a:ext>
            </a:extLst>
          </p:cNvPr>
          <p:cNvSpPr txBox="1"/>
          <p:nvPr/>
        </p:nvSpPr>
        <p:spPr>
          <a:xfrm>
            <a:off x="836652" y="1218523"/>
            <a:ext cx="4288353" cy="707886"/>
          </a:xfrm>
          <a:prstGeom prst="rect">
            <a:avLst/>
          </a:prstGeom>
          <a:noFill/>
        </p:spPr>
        <p:txBody>
          <a:bodyPr wrap="none" rtlCol="0">
            <a:spAutoFit/>
          </a:bodyPr>
          <a:lstStyle/>
          <a:p>
            <a:r>
              <a:rPr kumimoji="1" lang="ja-JP" altLang="en-US" sz="4000" b="1" dirty="0">
                <a:effectLst>
                  <a:outerShdw blurRad="38100" dist="38100" dir="2700000" algn="tl">
                    <a:srgbClr val="000000">
                      <a:alpha val="43137"/>
                    </a:srgbClr>
                  </a:outerShdw>
                </a:effectLst>
              </a:rPr>
              <a:t>レイトレーシング</a:t>
            </a:r>
          </a:p>
        </p:txBody>
      </p:sp>
      <p:sp>
        <p:nvSpPr>
          <p:cNvPr id="26" name="正方形/長方形 25">
            <a:extLst>
              <a:ext uri="{FF2B5EF4-FFF2-40B4-BE49-F238E27FC236}">
                <a16:creationId xmlns:a16="http://schemas.microsoft.com/office/drawing/2014/main" id="{BBA9C05B-4CBC-4089-A0E5-4BB85D64591A}"/>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202A58E-8978-4970-BF2E-5E1AD32E4FBF}"/>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234913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7900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709384" y="5155998"/>
            <a:ext cx="3506088" cy="369332"/>
          </a:xfrm>
          <a:prstGeom prst="rect">
            <a:avLst/>
          </a:prstGeom>
        </p:spPr>
        <p:txBody>
          <a:bodyPr wrap="none">
            <a:spAutoFit/>
          </a:bodyPr>
          <a:lstStyle/>
          <a:p>
            <a:r>
              <a:rPr lang="en-US" altLang="ja-JP" dirty="0">
                <a:hlinkClick r:id="rId2" tooltip="https://youtu.be/mdxvfkicrak"/>
              </a:rPr>
              <a:t>https://youtu.be/mDXvFKIcrak</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709384" y="2413122"/>
            <a:ext cx="4290788" cy="1754326"/>
          </a:xfrm>
          <a:prstGeom prst="rect">
            <a:avLst/>
          </a:prstGeom>
          <a:noFill/>
        </p:spPr>
        <p:txBody>
          <a:bodyPr wrap="square" rtlCol="0">
            <a:spAutoFit/>
          </a:bodyPr>
          <a:lstStyle/>
          <a:p>
            <a:pPr algn="ctr"/>
            <a:r>
              <a:rPr kumimoji="1" lang="en-US" altLang="ja-JP" dirty="0"/>
              <a:t>3</a:t>
            </a:r>
            <a:r>
              <a:rPr kumimoji="1" lang="ja-JP" altLang="en-US" dirty="0"/>
              <a:t>年次に</a:t>
            </a:r>
            <a:r>
              <a:rPr kumimoji="1" lang="ja-JP" altLang="en-US" dirty="0" err="1"/>
              <a:t>ぷち</a:t>
            </a:r>
            <a:r>
              <a:rPr kumimoji="1" lang="ja-JP" altLang="en-US" dirty="0"/>
              <a:t>コンに出す予定で制作した</a:t>
            </a:r>
            <a:endParaRPr kumimoji="1" lang="en-US" altLang="ja-JP" dirty="0"/>
          </a:p>
          <a:p>
            <a:pPr algn="ctr"/>
            <a:r>
              <a:rPr lang="en-US" altLang="ja-JP" dirty="0"/>
              <a:t>3DTPS</a:t>
            </a:r>
            <a:r>
              <a:rPr lang="ja-JP" altLang="en-US" dirty="0"/>
              <a:t>ゲームです。</a:t>
            </a:r>
            <a:endParaRPr lang="en-US" altLang="ja-JP" dirty="0"/>
          </a:p>
          <a:p>
            <a:pPr algn="ctr"/>
            <a:r>
              <a:rPr kumimoji="1" lang="ja-JP" altLang="en-US" dirty="0"/>
              <a:t>フィールドに、同じ順路で周回する敵や、自由に動き回る敵を配置したり。</a:t>
            </a:r>
            <a:endParaRPr kumimoji="1" lang="en-US" altLang="ja-JP" dirty="0"/>
          </a:p>
          <a:p>
            <a:pPr algn="ctr"/>
            <a:r>
              <a:rPr lang="ja-JP" altLang="en-US" dirty="0"/>
              <a:t>プレイヤーのボーンに武器をアタッチしたり、色々なことに挑戦しています。</a:t>
            </a:r>
            <a:endParaRPr kumimoji="1" lang="en-US" altLang="ja-JP" dirty="0"/>
          </a:p>
        </p:txBody>
      </p:sp>
      <p:pic>
        <p:nvPicPr>
          <p:cNvPr id="13" name="図 12">
            <a:extLst>
              <a:ext uri="{FF2B5EF4-FFF2-40B4-BE49-F238E27FC236}">
                <a16:creationId xmlns:a16="http://schemas.microsoft.com/office/drawing/2014/main" id="{BD81362D-6A99-4CAF-8A2D-F1336D86D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98" y="4345394"/>
            <a:ext cx="1771429" cy="1771429"/>
          </a:xfrm>
          <a:prstGeom prst="rect">
            <a:avLst/>
          </a:prstGeom>
        </p:spPr>
      </p:pic>
      <p:sp>
        <p:nvSpPr>
          <p:cNvPr id="14" name="正方形/長方形 13">
            <a:extLst>
              <a:ext uri="{FF2B5EF4-FFF2-40B4-BE49-F238E27FC236}">
                <a16:creationId xmlns:a16="http://schemas.microsoft.com/office/drawing/2014/main" id="{10FD0E86-F3C4-49A2-817B-01B51A36F828}"/>
              </a:ext>
            </a:extLst>
          </p:cNvPr>
          <p:cNvSpPr/>
          <p:nvPr/>
        </p:nvSpPr>
        <p:spPr>
          <a:xfrm>
            <a:off x="1815070" y="5525330"/>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2"/>
            <a:ext cx="4171950" cy="17543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FC10B35-25E5-4B5E-AD86-91C18858A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028" y="1162335"/>
            <a:ext cx="4729734" cy="3229206"/>
          </a:xfrm>
          <a:prstGeom prst="rect">
            <a:avLst/>
          </a:prstGeom>
          <a:ln>
            <a:solidFill>
              <a:srgbClr val="FF0000"/>
            </a:solidFill>
          </a:ln>
        </p:spPr>
      </p:pic>
      <p:cxnSp>
        <p:nvCxnSpPr>
          <p:cNvPr id="9" name="直線コネクタ 8">
            <a:extLst>
              <a:ext uri="{FF2B5EF4-FFF2-40B4-BE49-F238E27FC236}">
                <a16:creationId xmlns:a16="http://schemas.microsoft.com/office/drawing/2014/main" id="{D0625F80-F509-467B-920B-8C8251266DA6}"/>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81C13252-BE22-4112-82A8-277DB07C0A7B}"/>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9" name="テキスト ボックス 18">
            <a:extLst>
              <a:ext uri="{FF2B5EF4-FFF2-40B4-BE49-F238E27FC236}">
                <a16:creationId xmlns:a16="http://schemas.microsoft.com/office/drawing/2014/main" id="{10284092-128B-4D19-89E1-A12178C8F94D}"/>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en-US" altLang="ja-JP" sz="1200" dirty="0">
                <a:latin typeface="HGPｺﾞｼｯｸE" panose="020B0900000000000000" pitchFamily="50" charset="-128"/>
                <a:ea typeface="HGPｺﾞｼｯｸE" panose="020B0900000000000000" pitchFamily="50" charset="-128"/>
              </a:rPr>
              <a:t>3</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人</a:t>
            </a:r>
          </a:p>
        </p:txBody>
      </p:sp>
      <p:sp>
        <p:nvSpPr>
          <p:cNvPr id="20" name="テキスト ボックス 19">
            <a:extLst>
              <a:ext uri="{FF2B5EF4-FFF2-40B4-BE49-F238E27FC236}">
                <a16:creationId xmlns:a16="http://schemas.microsoft.com/office/drawing/2014/main" id="{B62D86AA-CB5A-4814-AFA5-5C62B500BD05}"/>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sp>
        <p:nvSpPr>
          <p:cNvPr id="21" name="Rectangle 4">
            <a:extLst>
              <a:ext uri="{FF2B5EF4-FFF2-40B4-BE49-F238E27FC236}">
                <a16:creationId xmlns:a16="http://schemas.microsoft.com/office/drawing/2014/main" id="{BB3A2A87-D9E0-492B-89CC-CA9951C721D3}"/>
              </a:ext>
            </a:extLst>
          </p:cNvPr>
          <p:cNvSpPr>
            <a:spLocks noGrp="1" noChangeArrowheads="1"/>
          </p:cNvSpPr>
          <p:nvPr>
            <p:ph type="title"/>
          </p:nvPr>
        </p:nvSpPr>
        <p:spPr bwMode="auto">
          <a:xfrm>
            <a:off x="1181288" y="978792"/>
            <a:ext cx="3379451" cy="897690"/>
          </a:xfrm>
          <a:prstGeom prst="rect">
            <a:avLst/>
          </a:prstGeom>
          <a:noFill/>
          <a:ln>
            <a:noFill/>
          </a:ln>
          <a:effec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ja-JP" sz="6000" b="0" i="0" u="none" strike="noStrike" cap="none" normalizeH="0" baseline="0" dirty="0">
                <a:ln>
                  <a:noFill/>
                </a:ln>
                <a:solidFill>
                  <a:srgbClr val="E8EAED"/>
                </a:solidFill>
                <a:effectLst/>
                <a:latin typeface="Arial Unicode MS"/>
                <a:ea typeface="inherit"/>
              </a:rPr>
              <a:t>Wanderer</a:t>
            </a:r>
            <a:r>
              <a:rPr kumimoji="0" lang="de-DE" altLang="ja-JP" sz="800" b="0" i="0" u="none" strike="noStrike" cap="none" normalizeH="0" baseline="0" dirty="0">
                <a:ln>
                  <a:noFill/>
                </a:ln>
                <a:solidFill>
                  <a:schemeClr val="tx1"/>
                </a:solidFill>
                <a:effectLst/>
              </a:rPr>
              <a:t> </a:t>
            </a:r>
            <a:endParaRPr kumimoji="0" lang="de-DE" altLang="ja-JP" sz="1800" b="0" i="0" u="none" strike="noStrike" cap="none" normalizeH="0" baseline="0" dirty="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ABF5EA79-807C-406E-A144-0EBD48EE638E}"/>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24" name="テキスト ボックス 23">
            <a:extLst>
              <a:ext uri="{FF2B5EF4-FFF2-40B4-BE49-F238E27FC236}">
                <a16:creationId xmlns:a16="http://schemas.microsoft.com/office/drawing/2014/main" id="{84193857-8996-45BF-8499-FF6BAAF51CF1}"/>
              </a:ext>
            </a:extLst>
          </p:cNvPr>
          <p:cNvSpPr txBox="1"/>
          <p:nvPr/>
        </p:nvSpPr>
        <p:spPr>
          <a:xfrm>
            <a:off x="2185363" y="854149"/>
            <a:ext cx="1338828" cy="369332"/>
          </a:xfrm>
          <a:prstGeom prst="rect">
            <a:avLst/>
          </a:prstGeom>
          <a:noFill/>
        </p:spPr>
        <p:txBody>
          <a:bodyPr wrap="none" rtlCol="0">
            <a:spAutoFit/>
          </a:bodyPr>
          <a:lstStyle/>
          <a:p>
            <a:pPr algn="ctr"/>
            <a:r>
              <a:rPr kumimoji="1" lang="ja-JP" altLang="en-US" dirty="0">
                <a:solidFill>
                  <a:schemeClr val="bg1"/>
                </a:solidFill>
              </a:rPr>
              <a:t>ワンダラー</a:t>
            </a:r>
          </a:p>
        </p:txBody>
      </p:sp>
      <p:cxnSp>
        <p:nvCxnSpPr>
          <p:cNvPr id="26" name="直線コネクタ 25">
            <a:extLst>
              <a:ext uri="{FF2B5EF4-FFF2-40B4-BE49-F238E27FC236}">
                <a16:creationId xmlns:a16="http://schemas.microsoft.com/office/drawing/2014/main" id="{0602F8D2-D21B-48BD-BC35-39B5B424CDBA}"/>
              </a:ext>
            </a:extLst>
          </p:cNvPr>
          <p:cNvCxnSpPr/>
          <p:nvPr/>
        </p:nvCxnSpPr>
        <p:spPr>
          <a:xfrm>
            <a:off x="205466" y="116050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66EC3F47-3292-4504-A3B2-440E8B2E642A}"/>
              </a:ext>
            </a:extLst>
          </p:cNvPr>
          <p:cNvCxnSpPr/>
          <p:nvPr/>
        </p:nvCxnSpPr>
        <p:spPr>
          <a:xfrm>
            <a:off x="308880" y="1712957"/>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F245189-C0D8-4A84-90A1-AAC73D46FD43}"/>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5" y="3657600"/>
            <a:ext cx="4506623" cy="2637064"/>
          </a:xfrm>
          <a:prstGeom prst="rect">
            <a:avLst/>
          </a:prstGeom>
          <a:solidFill>
            <a:schemeClr val="accent1">
              <a:lumMod val="40000"/>
              <a:lumOff val="60000"/>
              <a:alpha val="50000"/>
            </a:schemeClr>
          </a:solidFill>
          <a:ln w="285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1">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912982" y="3763194"/>
            <a:ext cx="3728886" cy="1754326"/>
          </a:xfrm>
          <a:prstGeom prst="rect">
            <a:avLst/>
          </a:prstGeom>
          <a:noFill/>
        </p:spPr>
        <p:txBody>
          <a:bodyPr wrap="square" rtlCol="0">
            <a:spAutoFit/>
          </a:bodyPr>
          <a:lstStyle/>
          <a:p>
            <a:pPr algn="ctr"/>
            <a:r>
              <a:rPr lang="en-US" altLang="ja-JP" dirty="0" err="1"/>
              <a:t>Shootemup</a:t>
            </a:r>
            <a:r>
              <a:rPr lang="ja-JP" altLang="en-US" dirty="0"/>
              <a:t>です。</a:t>
            </a:r>
            <a:endParaRPr lang="en-US" altLang="ja-JP" dirty="0"/>
          </a:p>
          <a:p>
            <a:pPr algn="ctr"/>
            <a:r>
              <a:rPr kumimoji="1" lang="ja-JP" altLang="en-US" dirty="0"/>
              <a:t>敵の弾の挙動を</a:t>
            </a:r>
            <a:r>
              <a:rPr lang="ja-JP" altLang="en-US" dirty="0"/>
              <a:t>数種</a:t>
            </a:r>
            <a:r>
              <a:rPr kumimoji="1" lang="ja-JP" altLang="en-US" dirty="0"/>
              <a:t>用意し</a:t>
            </a:r>
            <a:endParaRPr kumimoji="1" lang="en-US" altLang="ja-JP" dirty="0"/>
          </a:p>
          <a:p>
            <a:pPr algn="ctr"/>
            <a:r>
              <a:rPr lang="ja-JP" altLang="en-US" dirty="0"/>
              <a:t>切り替えて制御しています。</a:t>
            </a:r>
            <a:endParaRPr lang="en-US" altLang="ja-JP" dirty="0"/>
          </a:p>
          <a:p>
            <a:pPr algn="ctr"/>
            <a:endParaRPr lang="en-US" altLang="ja-JP" dirty="0"/>
          </a:p>
          <a:p>
            <a:pPr algn="ctr"/>
            <a:r>
              <a:rPr kumimoji="1" lang="ja-JP" altLang="en-US" dirty="0"/>
              <a:t>弾は三角関数</a:t>
            </a:r>
            <a:r>
              <a:rPr kumimoji="1" lang="en-US" altLang="ja-JP" dirty="0"/>
              <a:t>(atan2)</a:t>
            </a:r>
            <a:r>
              <a:rPr kumimoji="1" lang="ja-JP" altLang="en-US" dirty="0"/>
              <a:t>で計算して</a:t>
            </a:r>
            <a:endParaRPr kumimoji="1" lang="en-US" altLang="ja-JP" dirty="0"/>
          </a:p>
          <a:p>
            <a:pPr algn="ctr"/>
            <a:r>
              <a:rPr lang="ja-JP" altLang="en-US" dirty="0"/>
              <a:t>ばら撒いて</a:t>
            </a:r>
            <a:r>
              <a:rPr kumimoji="1" lang="ja-JP" altLang="en-US" dirty="0"/>
              <a:t>います。</a:t>
            </a:r>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325566" y="3773191"/>
            <a:ext cx="3877985" cy="1754326"/>
          </a:xfrm>
          <a:prstGeom prst="rect">
            <a:avLst/>
          </a:prstGeom>
          <a:noFill/>
        </p:spPr>
        <p:txBody>
          <a:bodyPr wrap="none" rtlCol="0">
            <a:spAutoFit/>
          </a:bodyPr>
          <a:lstStyle/>
          <a:p>
            <a:pPr algn="ctr"/>
            <a:r>
              <a:rPr lang="en-US" altLang="ja-JP" dirty="0" err="1"/>
              <a:t>CarryLog</a:t>
            </a:r>
            <a:r>
              <a:rPr lang="ja-JP" altLang="en-US" dirty="0"/>
              <a:t>です。</a:t>
            </a:r>
            <a:endParaRPr lang="en-US" altLang="ja-JP" dirty="0"/>
          </a:p>
          <a:p>
            <a:pPr algn="ctr"/>
            <a:r>
              <a:rPr kumimoji="1" lang="ja-JP" altLang="en-US" dirty="0"/>
              <a:t>落ちてくる岩を</a:t>
            </a:r>
            <a:r>
              <a:rPr lang="ja-JP" altLang="en-US" dirty="0"/>
              <a:t>避けながら</a:t>
            </a:r>
            <a:endParaRPr lang="en-US" altLang="ja-JP" dirty="0"/>
          </a:p>
          <a:p>
            <a:pPr algn="ctr"/>
            <a:r>
              <a:rPr lang="ja-JP" altLang="en-US" dirty="0"/>
              <a:t>丸太を滝の上まで運ぶ</a:t>
            </a:r>
            <a:r>
              <a:rPr kumimoji="1" lang="ja-JP" altLang="en-US" dirty="0"/>
              <a:t>ゲームです。</a:t>
            </a:r>
            <a:endParaRPr kumimoji="1" lang="en-US" altLang="ja-JP" dirty="0"/>
          </a:p>
          <a:p>
            <a:pPr algn="ctr"/>
            <a:endParaRPr kumimoji="1" lang="en-US" altLang="ja-JP" dirty="0"/>
          </a:p>
          <a:p>
            <a:pPr algn="ctr"/>
            <a:r>
              <a:rPr lang="ja-JP" altLang="en-US" dirty="0"/>
              <a:t>丸太の回転と岩の当たり判定が</a:t>
            </a:r>
            <a:endParaRPr lang="en-US" altLang="ja-JP" dirty="0"/>
          </a:p>
          <a:p>
            <a:pPr algn="ctr"/>
            <a:r>
              <a:rPr kumimoji="1" lang="ja-JP" altLang="en-US" dirty="0"/>
              <a:t>難しかったです。</a:t>
            </a:r>
            <a:endParaRPr kumimoji="1" lang="en-US" altLang="ja-JP" dirty="0"/>
          </a:p>
        </p:txBody>
      </p:sp>
      <p:pic>
        <p:nvPicPr>
          <p:cNvPr id="3" name="図 2">
            <a:extLst>
              <a:ext uri="{FF2B5EF4-FFF2-40B4-BE49-F238E27FC236}">
                <a16:creationId xmlns:a16="http://schemas.microsoft.com/office/drawing/2014/main" id="{DF69E3B7-291D-422D-9C61-849B2D6CC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85" y="1037525"/>
            <a:ext cx="2829952" cy="2384390"/>
          </a:xfrm>
          <a:prstGeom prst="rect">
            <a:avLst/>
          </a:prstGeom>
        </p:spPr>
      </p:pic>
      <p:pic>
        <p:nvPicPr>
          <p:cNvPr id="9" name="図 8">
            <a:extLst>
              <a:ext uri="{FF2B5EF4-FFF2-40B4-BE49-F238E27FC236}">
                <a16:creationId xmlns:a16="http://schemas.microsoft.com/office/drawing/2014/main" id="{D567AFF1-6FA0-44D3-9C37-A01688E0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681" y="1037525"/>
            <a:ext cx="1477924" cy="2399714"/>
          </a:xfrm>
          <a:prstGeom prst="rect">
            <a:avLst/>
          </a:prstGeom>
        </p:spPr>
      </p:pic>
      <p:sp>
        <p:nvSpPr>
          <p:cNvPr id="26" name="正方形/長方形 25">
            <a:extLst>
              <a:ext uri="{FF2B5EF4-FFF2-40B4-BE49-F238E27FC236}">
                <a16:creationId xmlns:a16="http://schemas.microsoft.com/office/drawing/2014/main" id="{E52C770F-776E-40F5-81C8-9E0F46839865}"/>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7" name="テキスト ボックス 26">
            <a:extLst>
              <a:ext uri="{FF2B5EF4-FFF2-40B4-BE49-F238E27FC236}">
                <a16:creationId xmlns:a16="http://schemas.microsoft.com/office/drawing/2014/main" id="{FC17BD6D-A206-42CE-B706-3128A3136D54}"/>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8" name="テキスト ボックス 27">
            <a:extLst>
              <a:ext uri="{FF2B5EF4-FFF2-40B4-BE49-F238E27FC236}">
                <a16:creationId xmlns:a16="http://schemas.microsoft.com/office/drawing/2014/main" id="{05F09217-B63B-40DE-B1A8-84FB157C402E}"/>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9" name="正方形/長方形 28">
            <a:extLst>
              <a:ext uri="{FF2B5EF4-FFF2-40B4-BE49-F238E27FC236}">
                <a16:creationId xmlns:a16="http://schemas.microsoft.com/office/drawing/2014/main" id="{2C1407C2-A2B4-460E-8960-0B29A1AC9C47}"/>
              </a:ext>
            </a:extLst>
          </p:cNvPr>
          <p:cNvSpPr/>
          <p:nvPr/>
        </p:nvSpPr>
        <p:spPr>
          <a:xfrm>
            <a:off x="9037764" y="5643107"/>
            <a:ext cx="2484450" cy="66218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0" name="テキスト ボックス 29">
            <a:extLst>
              <a:ext uri="{FF2B5EF4-FFF2-40B4-BE49-F238E27FC236}">
                <a16:creationId xmlns:a16="http://schemas.microsoft.com/office/drawing/2014/main" id="{C130B061-8398-4C43-9F29-941961D11993}"/>
              </a:ext>
            </a:extLst>
          </p:cNvPr>
          <p:cNvSpPr txBox="1"/>
          <p:nvPr/>
        </p:nvSpPr>
        <p:spPr>
          <a:xfrm>
            <a:off x="10315928" y="5656109"/>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年後期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1" name="テキスト ボックス 30">
            <a:extLst>
              <a:ext uri="{FF2B5EF4-FFF2-40B4-BE49-F238E27FC236}">
                <a16:creationId xmlns:a16="http://schemas.microsoft.com/office/drawing/2014/main" id="{6766F31B-7AE3-4D78-86AD-4DADF56532D0}"/>
              </a:ext>
            </a:extLst>
          </p:cNvPr>
          <p:cNvSpPr txBox="1"/>
          <p:nvPr/>
        </p:nvSpPr>
        <p:spPr>
          <a:xfrm>
            <a:off x="9037763" y="5643107"/>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EE87F419-FFE8-4896-A3AC-622D7F1E21CC}"/>
              </a:ext>
            </a:extLst>
          </p:cNvPr>
          <p:cNvSpPr/>
          <p:nvPr/>
        </p:nvSpPr>
        <p:spPr>
          <a:xfrm>
            <a:off x="4605848" y="-65224"/>
            <a:ext cx="2980303" cy="8090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984295B7-5DF8-433A-80A6-C1CA8F45A77A}"/>
              </a:ext>
            </a:extLst>
          </p:cNvPr>
          <p:cNvSpPr/>
          <p:nvPr/>
        </p:nvSpPr>
        <p:spPr>
          <a:xfrm>
            <a:off x="4605848" y="-65225"/>
            <a:ext cx="2980303" cy="923330"/>
          </a:xfrm>
          <a:prstGeom prst="rect">
            <a:avLst/>
          </a:prstGeom>
          <a:noFill/>
          <a:ln>
            <a:noFill/>
          </a:ln>
        </p:spPr>
        <p:txBody>
          <a:bodyPr wrap="none" lIns="91440" tIns="45720" rIns="91440" bIns="45720">
            <a:spAutoFit/>
          </a:bodyPr>
          <a:lstStyle/>
          <a:p>
            <a:pPr algn="ctr"/>
            <a:r>
              <a:rPr lang="ja-JP" altLang="en-US" sz="5400" b="1" spc="50" dirty="0">
                <a:ln w="0"/>
                <a:solidFill>
                  <a:schemeClr val="bg2"/>
                </a:solidFill>
                <a:effectLst>
                  <a:innerShdw blurRad="63500" dist="50800" dir="13500000">
                    <a:srgbClr val="000000">
                      <a:alpha val="50000"/>
                    </a:srgbClr>
                  </a:innerShdw>
                </a:effectLst>
              </a:rPr>
              <a:t>数学作品</a:t>
            </a:r>
          </a:p>
        </p:txBody>
      </p:sp>
    </p:spTree>
    <p:extLst>
      <p:ext uri="{BB962C8B-B14F-4D97-AF65-F5344CB8AC3E}">
        <p14:creationId xmlns:p14="http://schemas.microsoft.com/office/powerpoint/2010/main" val="5854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607752"/>
            <a:ext cx="9144000" cy="1642495"/>
          </a:xfrm>
        </p:spPr>
        <p:txBody>
          <a:bodyPr>
            <a:normAutofit/>
          </a:bodyPr>
          <a:lstStyle/>
          <a:p>
            <a:r>
              <a:rPr kumimoji="1" lang="en-US" altLang="ja-JP" sz="9600" b="1" dirty="0">
                <a:effectLst>
                  <a:outerShdw blurRad="38100" dist="38100" dir="2700000" algn="tl">
                    <a:srgbClr val="000000">
                      <a:alpha val="43137"/>
                    </a:srgbClr>
                  </a:outerShdw>
                </a:effectLst>
              </a:rPr>
              <a:t>Thank you</a:t>
            </a:r>
            <a:endParaRPr kumimoji="1" lang="ja-JP" altLang="en-US" sz="9600" b="1" dirty="0">
              <a:effectLst>
                <a:outerShdw blurRad="38100" dist="38100" dir="2700000" algn="tl">
                  <a:srgbClr val="000000">
                    <a:alpha val="43137"/>
                  </a:srgbClr>
                </a:outerShdw>
              </a:effectLst>
            </a:endParaRP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04ABED35-4961-409F-B5FE-128CC37DABF3}"/>
              </a:ext>
            </a:extLst>
          </p:cNvPr>
          <p:cNvCxnSpPr/>
          <p:nvPr/>
        </p:nvCxnSpPr>
        <p:spPr>
          <a:xfrm>
            <a:off x="2114550" y="3867150"/>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45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166224" y="2748561"/>
            <a:ext cx="5377106" cy="1834425"/>
          </a:xfrm>
        </p:spPr>
        <p:txBody>
          <a:bodyPr>
            <a:noAutofit/>
          </a:bodyPr>
          <a:lstStyle/>
          <a:p>
            <a:pPr marL="0" indent="0">
              <a:lnSpc>
                <a:spcPct val="100000"/>
              </a:lnSpc>
              <a:buNone/>
            </a:pPr>
            <a:r>
              <a:rPr kumimoji="1" lang="ja-JP" altLang="en-US" sz="1600" dirty="0"/>
              <a:t>照準マーカーを動かしたとき体をひねりたかったので</a:t>
            </a:r>
            <a:endParaRPr kumimoji="1" lang="en-US" altLang="ja-JP" sz="1600" dirty="0"/>
          </a:p>
          <a:p>
            <a:pPr marL="0" indent="0">
              <a:lnSpc>
                <a:spcPct val="100000"/>
              </a:lnSpc>
              <a:buNone/>
            </a:pPr>
            <a:r>
              <a:rPr kumimoji="1" lang="ja-JP" altLang="en-US" sz="1600" dirty="0"/>
              <a:t>マーカーを動かすとキャラクター</a:t>
            </a:r>
            <a:r>
              <a:rPr lang="ja-JP" altLang="en-US" sz="1600" dirty="0"/>
              <a:t>の上半身が</a:t>
            </a:r>
            <a:endParaRPr lang="en-US" altLang="ja-JP" sz="1600" dirty="0"/>
          </a:p>
          <a:p>
            <a:pPr marL="0" indent="0">
              <a:lnSpc>
                <a:spcPct val="100000"/>
              </a:lnSpc>
              <a:buNone/>
            </a:pPr>
            <a:r>
              <a:rPr kumimoji="1" lang="ja-JP" altLang="en-US" sz="1600" dirty="0"/>
              <a:t>連動して動くようにアニメーションをブレンドしました。</a:t>
            </a:r>
            <a:endParaRPr kumimoji="1" lang="en-US" altLang="ja-JP" sz="1600" dirty="0"/>
          </a:p>
          <a:p>
            <a:pPr marL="0" indent="0">
              <a:lnSpc>
                <a:spcPct val="100000"/>
              </a:lnSpc>
              <a:buNone/>
            </a:pPr>
            <a:r>
              <a:rPr lang="ja-JP" altLang="en-US" sz="1600" dirty="0"/>
              <a:t>移動もアニメーションのブレンドを行っており</a:t>
            </a:r>
            <a:endParaRPr lang="en-US" altLang="ja-JP" sz="1600" dirty="0"/>
          </a:p>
          <a:p>
            <a:pPr marL="0" indent="0">
              <a:lnSpc>
                <a:spcPct val="100000"/>
              </a:lnSpc>
              <a:buNone/>
            </a:pPr>
            <a:r>
              <a:rPr lang="ja-JP" altLang="en-US" sz="1600" dirty="0"/>
              <a:t>より滑らかに状態が遷移するように組んでいます。</a:t>
            </a:r>
            <a:endParaRPr kumimoji="1" lang="ja-JP" altLang="en-US"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171914" y="858105"/>
            <a:ext cx="3365728" cy="1325563"/>
          </a:xfrm>
        </p:spPr>
        <p:txBody>
          <a:bodyPr/>
          <a:lstStyle/>
          <a:p>
            <a:pPr algn="ctr"/>
            <a:r>
              <a:rPr kumimoji="1" lang="ja-JP" altLang="en-US" b="1" dirty="0">
                <a:effectLst>
                  <a:outerShdw blurRad="38100" dist="38100" dir="2700000" algn="tl">
                    <a:srgbClr val="000000">
                      <a:alpha val="43137"/>
                    </a:srgbClr>
                  </a:outerShdw>
                </a:effectLst>
              </a:rPr>
              <a:t>プレイヤー</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F155AE5-B55B-405B-BD78-09978A8B5EC5}"/>
              </a:ext>
            </a:extLst>
          </p:cNvPr>
          <p:cNvSpPr/>
          <p:nvPr/>
        </p:nvSpPr>
        <p:spPr>
          <a:xfrm>
            <a:off x="166224" y="2600325"/>
            <a:ext cx="5444334" cy="22890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FBCE9F4-89A8-44B5-843D-E6F90C83382D}"/>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84DCF723-0C8B-4FA1-9F5B-9981B204D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394" y="1857375"/>
            <a:ext cx="5620996" cy="2693145"/>
          </a:xfrm>
          <a:prstGeom prst="rect">
            <a:avLst/>
          </a:prstGeom>
        </p:spPr>
      </p:pic>
      <p:sp>
        <p:nvSpPr>
          <p:cNvPr id="13" name="Rectangle 4">
            <a:extLst>
              <a:ext uri="{FF2B5EF4-FFF2-40B4-BE49-F238E27FC236}">
                <a16:creationId xmlns:a16="http://schemas.microsoft.com/office/drawing/2014/main" id="{21285E8C-91E2-40BC-B9B2-CF1D456F9302}"/>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テキスト ボックス 7">
            <a:extLst>
              <a:ext uri="{FF2B5EF4-FFF2-40B4-BE49-F238E27FC236}">
                <a16:creationId xmlns:a16="http://schemas.microsoft.com/office/drawing/2014/main" id="{86F67006-F6DE-4F10-9672-CD263601F0CC}"/>
              </a:ext>
            </a:extLst>
          </p:cNvPr>
          <p:cNvSpPr txBox="1"/>
          <p:nvPr/>
        </p:nvSpPr>
        <p:spPr>
          <a:xfrm>
            <a:off x="6848234" y="4997111"/>
            <a:ext cx="4801314" cy="369332"/>
          </a:xfrm>
          <a:prstGeom prst="rect">
            <a:avLst/>
          </a:prstGeom>
          <a:noFill/>
        </p:spPr>
        <p:txBody>
          <a:bodyPr wrap="none" rtlCol="0">
            <a:spAutoFit/>
          </a:bodyPr>
          <a:lstStyle/>
          <a:p>
            <a:pPr algn="ctr"/>
            <a:r>
              <a:rPr kumimoji="1" lang="ja-JP" altLang="en-US" dirty="0"/>
              <a:t>画像はアニメーションのブレンド処理です。</a:t>
            </a:r>
          </a:p>
        </p:txBody>
      </p:sp>
      <p:sp>
        <p:nvSpPr>
          <p:cNvPr id="9" name="正方形/長方形 8">
            <a:extLst>
              <a:ext uri="{FF2B5EF4-FFF2-40B4-BE49-F238E27FC236}">
                <a16:creationId xmlns:a16="http://schemas.microsoft.com/office/drawing/2014/main" id="{0FAD197B-3BEF-4200-B09F-2A0078C4785E}"/>
              </a:ext>
            </a:extLst>
          </p:cNvPr>
          <p:cNvSpPr/>
          <p:nvPr/>
        </p:nvSpPr>
        <p:spPr>
          <a:xfrm>
            <a:off x="6643917" y="4889382"/>
            <a:ext cx="5209949" cy="58479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892C8538-D0BB-4F16-B3A2-FD0BF0B845E0}"/>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B03388CD-3A6C-428E-B0D4-C48E19952308}"/>
              </a:ext>
            </a:extLst>
          </p:cNvPr>
          <p:cNvSpPr/>
          <p:nvPr/>
        </p:nvSpPr>
        <p:spPr>
          <a:xfrm>
            <a:off x="8181975" y="2119313"/>
            <a:ext cx="2143125" cy="189071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Tree>
    <p:extLst>
      <p:ext uri="{BB962C8B-B14F-4D97-AF65-F5344CB8AC3E}">
        <p14:creationId xmlns:p14="http://schemas.microsoft.com/office/powerpoint/2010/main" val="159303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327222" y="2028826"/>
            <a:ext cx="5442345" cy="3576586"/>
          </a:xfrm>
        </p:spPr>
        <p:txBody>
          <a:bodyPr>
            <a:normAutofit lnSpcReduction="10000"/>
          </a:bodyPr>
          <a:lstStyle/>
          <a:p>
            <a:pPr marL="0" indent="0">
              <a:buNone/>
            </a:pPr>
            <a:r>
              <a:rPr lang="ja-JP" altLang="en-US" sz="1600" dirty="0"/>
              <a:t>敵は順路型と自由型の</a:t>
            </a:r>
            <a:r>
              <a:rPr lang="en-US" altLang="ja-JP" sz="1600" dirty="0"/>
              <a:t>2</a:t>
            </a:r>
            <a:r>
              <a:rPr lang="ja-JP" altLang="en-US" sz="1600" dirty="0"/>
              <a:t>種類を作成しています。</a:t>
            </a:r>
            <a:endParaRPr lang="en-US" altLang="ja-JP" sz="1600" dirty="0"/>
          </a:p>
          <a:p>
            <a:pPr marL="0" indent="0">
              <a:buNone/>
            </a:pPr>
            <a:endParaRPr lang="en-US" altLang="ja-JP" sz="1600" dirty="0"/>
          </a:p>
          <a:p>
            <a:pPr marL="0" indent="0">
              <a:buNone/>
            </a:pPr>
            <a:r>
              <a:rPr lang="ja-JP" altLang="en-US" sz="1600" dirty="0"/>
              <a:t>順路型は、おかれたマーカーの順番に</a:t>
            </a:r>
            <a:endParaRPr lang="en-US" altLang="ja-JP" sz="1600" dirty="0"/>
          </a:p>
          <a:p>
            <a:pPr marL="0" indent="0">
              <a:buNone/>
            </a:pPr>
            <a:r>
              <a:rPr lang="ja-JP" altLang="en-US" sz="1600" dirty="0"/>
              <a:t>そのマーカーの位置へ移動しながら巡回するものです。</a:t>
            </a:r>
            <a:endParaRPr lang="en-US" altLang="ja-JP" sz="1600" dirty="0"/>
          </a:p>
          <a:p>
            <a:pPr marL="0" indent="0">
              <a:buNone/>
            </a:pPr>
            <a:endParaRPr lang="en-US" altLang="ja-JP" sz="1600" dirty="0"/>
          </a:p>
          <a:p>
            <a:pPr marL="0" indent="0">
              <a:buNone/>
            </a:pPr>
            <a:r>
              <a:rPr lang="ja-JP" altLang="en-US" sz="1600" dirty="0"/>
              <a:t>自由形は、自分の周囲の決められた範囲内に</a:t>
            </a:r>
            <a:endParaRPr lang="en-US" altLang="ja-JP" sz="1600" dirty="0"/>
          </a:p>
          <a:p>
            <a:pPr marL="0" indent="0">
              <a:buNone/>
            </a:pPr>
            <a:r>
              <a:rPr lang="ja-JP" altLang="en-US" sz="1600" dirty="0"/>
              <a:t>目標を設定し、その目標に移動するものです。</a:t>
            </a:r>
            <a:endParaRPr lang="en-US" altLang="ja-JP" sz="1600" dirty="0"/>
          </a:p>
          <a:p>
            <a:pPr marL="0" indent="0">
              <a:buNone/>
            </a:pPr>
            <a:endParaRPr lang="en-US" altLang="ja-JP" sz="1600" dirty="0"/>
          </a:p>
          <a:p>
            <a:pPr marL="0" indent="0">
              <a:buNone/>
            </a:pPr>
            <a:r>
              <a:rPr lang="ja-JP" altLang="en-US" sz="1600" dirty="0"/>
              <a:t>プレイヤーを発見すると追いかけてきますが</a:t>
            </a:r>
            <a:endParaRPr lang="en-US" altLang="ja-JP" sz="1600" dirty="0"/>
          </a:p>
          <a:p>
            <a:pPr marL="0" indent="0">
              <a:buNone/>
            </a:pPr>
            <a:r>
              <a:rPr lang="ja-JP" altLang="en-US" sz="1600" dirty="0"/>
              <a:t>見失って一定時間経つと元の動作に戻るよう</a:t>
            </a:r>
            <a:endParaRPr lang="en-US" altLang="ja-JP" sz="1600" dirty="0"/>
          </a:p>
          <a:p>
            <a:pPr marL="0" indent="0">
              <a:buNone/>
            </a:pPr>
            <a:r>
              <a:rPr lang="ja-JP" altLang="en-US" sz="1600" dirty="0"/>
              <a:t>設定しています。</a:t>
            </a:r>
            <a:endParaRPr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527060" y="858105"/>
            <a:ext cx="2655435" cy="1325563"/>
          </a:xfrm>
        </p:spPr>
        <p:txBody>
          <a:bodyPr>
            <a:normAutofit/>
          </a:bodyPr>
          <a:lstStyle/>
          <a:p>
            <a:pPr algn="ctr"/>
            <a:r>
              <a:rPr kumimoji="1" lang="ja-JP" altLang="en-US" b="1" dirty="0">
                <a:effectLst>
                  <a:outerShdw blurRad="38100" dist="38100" dir="2700000" algn="tl">
                    <a:srgbClr val="000000">
                      <a:alpha val="43137"/>
                    </a:srgbClr>
                  </a:outerShdw>
                </a:effectLst>
              </a:rPr>
              <a:t>敵の挙動</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397158B-2187-433E-8AC9-E204DE40A9F7}"/>
              </a:ext>
            </a:extLst>
          </p:cNvPr>
          <p:cNvCxnSpPr>
            <a:stCxn id="7" idx="0"/>
            <a:endCxn id="7" idx="2"/>
          </p:cNvCxnSpPr>
          <p:nvPr/>
        </p:nvCxnSpPr>
        <p:spPr>
          <a:xfrm>
            <a:off x="6095998" y="628651"/>
            <a:ext cx="0" cy="563353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916925F3-8C22-433A-8263-8AE94F0BF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928" y="3353312"/>
            <a:ext cx="3044484" cy="2563598"/>
          </a:xfrm>
          <a:prstGeom prst="rect">
            <a:avLst/>
          </a:prstGeom>
          <a:ln>
            <a:solidFill>
              <a:srgbClr val="FF0000"/>
            </a:solidFill>
          </a:ln>
        </p:spPr>
      </p:pic>
      <p:pic>
        <p:nvPicPr>
          <p:cNvPr id="12" name="図 11">
            <a:extLst>
              <a:ext uri="{FF2B5EF4-FFF2-40B4-BE49-F238E27FC236}">
                <a16:creationId xmlns:a16="http://schemas.microsoft.com/office/drawing/2014/main" id="{6D599497-6F8D-441B-BEB1-0B101BD42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2280" y="840010"/>
            <a:ext cx="3199054" cy="2377632"/>
          </a:xfrm>
          <a:prstGeom prst="rect">
            <a:avLst/>
          </a:prstGeom>
          <a:ln>
            <a:solidFill>
              <a:srgbClr val="FF0000"/>
            </a:solidFill>
          </a:ln>
        </p:spPr>
      </p:pic>
      <p:sp>
        <p:nvSpPr>
          <p:cNvPr id="15" name="テキスト ボックス 14">
            <a:extLst>
              <a:ext uri="{FF2B5EF4-FFF2-40B4-BE49-F238E27FC236}">
                <a16:creationId xmlns:a16="http://schemas.microsoft.com/office/drawing/2014/main" id="{E772670C-4018-45E3-8BF0-D1606770BB68}"/>
              </a:ext>
            </a:extLst>
          </p:cNvPr>
          <p:cNvSpPr txBox="1"/>
          <p:nvPr/>
        </p:nvSpPr>
        <p:spPr>
          <a:xfrm>
            <a:off x="6469350" y="1219021"/>
            <a:ext cx="2031325" cy="1200329"/>
          </a:xfrm>
          <a:prstGeom prst="rect">
            <a:avLst/>
          </a:prstGeom>
          <a:noFill/>
        </p:spPr>
        <p:txBody>
          <a:bodyPr wrap="none" rtlCol="0">
            <a:spAutoFit/>
          </a:bodyPr>
          <a:lstStyle/>
          <a:p>
            <a:r>
              <a:rPr kumimoji="1" lang="ja-JP" altLang="en-US" dirty="0"/>
              <a:t>画像はマーカーを</a:t>
            </a:r>
            <a:endParaRPr kumimoji="1" lang="en-US" altLang="ja-JP" dirty="0"/>
          </a:p>
          <a:p>
            <a:r>
              <a:rPr lang="ja-JP" altLang="en-US" dirty="0"/>
              <a:t>巡回する敵の</a:t>
            </a:r>
            <a:endParaRPr lang="en-US" altLang="ja-JP" dirty="0"/>
          </a:p>
          <a:p>
            <a:r>
              <a:rPr kumimoji="1" lang="ja-JP" altLang="en-US" dirty="0"/>
              <a:t>挙動を制御する</a:t>
            </a:r>
            <a:endParaRPr kumimoji="1" lang="en-US" altLang="ja-JP" dirty="0"/>
          </a:p>
          <a:p>
            <a:r>
              <a:rPr lang="ja-JP" altLang="en-US" dirty="0"/>
              <a:t>ビヘイビアツリー</a:t>
            </a:r>
            <a:endParaRPr kumimoji="1" lang="ja-JP" altLang="en-US" dirty="0"/>
          </a:p>
        </p:txBody>
      </p:sp>
      <p:sp>
        <p:nvSpPr>
          <p:cNvPr id="16" name="正方形/長方形 15">
            <a:extLst>
              <a:ext uri="{FF2B5EF4-FFF2-40B4-BE49-F238E27FC236}">
                <a16:creationId xmlns:a16="http://schemas.microsoft.com/office/drawing/2014/main" id="{A0CF371A-C75D-4DF2-90BE-2F8CF1B5275D}"/>
              </a:ext>
            </a:extLst>
          </p:cNvPr>
          <p:cNvSpPr/>
          <p:nvPr/>
        </p:nvSpPr>
        <p:spPr>
          <a:xfrm>
            <a:off x="6469350" y="1219021"/>
            <a:ext cx="203132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2C90C08-8B9C-4328-B834-A187388BE108}"/>
              </a:ext>
            </a:extLst>
          </p:cNvPr>
          <p:cNvSpPr txBox="1"/>
          <p:nvPr/>
        </p:nvSpPr>
        <p:spPr>
          <a:xfrm>
            <a:off x="9370299" y="4366980"/>
            <a:ext cx="2765769" cy="923330"/>
          </a:xfrm>
          <a:prstGeom prst="rect">
            <a:avLst/>
          </a:prstGeom>
          <a:noFill/>
        </p:spPr>
        <p:txBody>
          <a:bodyPr wrap="square" rtlCol="0">
            <a:spAutoFit/>
          </a:bodyPr>
          <a:lstStyle/>
          <a:p>
            <a:r>
              <a:rPr lang="ja-JP" altLang="en-US" dirty="0"/>
              <a:t>プレイヤーを見つけると</a:t>
            </a:r>
            <a:endParaRPr lang="en-US" altLang="ja-JP" dirty="0"/>
          </a:p>
          <a:p>
            <a:r>
              <a:rPr kumimoji="1" lang="ja-JP" altLang="en-US" dirty="0"/>
              <a:t>見失うまで追いかけ</a:t>
            </a:r>
            <a:endParaRPr kumimoji="1" lang="en-US" altLang="ja-JP" dirty="0"/>
          </a:p>
          <a:p>
            <a:r>
              <a:rPr kumimoji="1" lang="ja-JP" altLang="en-US" dirty="0"/>
              <a:t>一定距離で攻撃をする。</a:t>
            </a:r>
          </a:p>
        </p:txBody>
      </p:sp>
      <p:sp>
        <p:nvSpPr>
          <p:cNvPr id="19" name="正方形/長方形 18">
            <a:extLst>
              <a:ext uri="{FF2B5EF4-FFF2-40B4-BE49-F238E27FC236}">
                <a16:creationId xmlns:a16="http://schemas.microsoft.com/office/drawing/2014/main" id="{CD4EC0AC-3C2A-4EDA-8D9C-D04F3EA7237C}"/>
              </a:ext>
            </a:extLst>
          </p:cNvPr>
          <p:cNvSpPr/>
          <p:nvPr/>
        </p:nvSpPr>
        <p:spPr>
          <a:xfrm>
            <a:off x="9370299" y="4366980"/>
            <a:ext cx="2681035" cy="85816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17" name="Rectangle 4">
            <a:extLst>
              <a:ext uri="{FF2B5EF4-FFF2-40B4-BE49-F238E27FC236}">
                <a16:creationId xmlns:a16="http://schemas.microsoft.com/office/drawing/2014/main" id="{517DE8EC-226A-4AF6-A9F0-7FB9D96F635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sp>
        <p:nvSpPr>
          <p:cNvPr id="8" name="正方形/長方形 7">
            <a:extLst>
              <a:ext uri="{FF2B5EF4-FFF2-40B4-BE49-F238E27FC236}">
                <a16:creationId xmlns:a16="http://schemas.microsoft.com/office/drawing/2014/main" id="{649C9EAC-1C0C-4799-9968-008B905A5712}"/>
              </a:ext>
            </a:extLst>
          </p:cNvPr>
          <p:cNvSpPr/>
          <p:nvPr/>
        </p:nvSpPr>
        <p:spPr>
          <a:xfrm>
            <a:off x="244929" y="1926771"/>
            <a:ext cx="5766316" cy="3990139"/>
          </a:xfrm>
          <a:prstGeom prst="rect">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444CF1C6-6CEE-4622-9164-DF9716F4E0D5}"/>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75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A1E4A6D-1441-465C-AA41-464DBA7F5051}"/>
              </a:ext>
            </a:extLst>
          </p:cNvPr>
          <p:cNvSpPr>
            <a:spLocks noGrp="1"/>
          </p:cNvSpPr>
          <p:nvPr>
            <p:ph idx="1"/>
          </p:nvPr>
        </p:nvSpPr>
        <p:spPr>
          <a:xfrm>
            <a:off x="278945" y="1910845"/>
            <a:ext cx="5151664" cy="4351338"/>
          </a:xfrm>
        </p:spPr>
        <p:txBody>
          <a:bodyPr>
            <a:normAutofit/>
          </a:bodyPr>
          <a:lstStyle/>
          <a:p>
            <a:pPr marL="0" indent="0">
              <a:buNone/>
            </a:pPr>
            <a:r>
              <a:rPr lang="ja-JP" altLang="en-US" sz="1600" dirty="0"/>
              <a:t>よく</a:t>
            </a:r>
            <a:r>
              <a:rPr lang="en-US" altLang="ja-JP" sz="1600" dirty="0"/>
              <a:t>3D</a:t>
            </a:r>
            <a:r>
              <a:rPr lang="ja-JP" altLang="en-US" sz="1600" dirty="0"/>
              <a:t>ゲームで見る</a:t>
            </a:r>
            <a:endParaRPr lang="en-US" altLang="ja-JP" sz="1600" dirty="0"/>
          </a:p>
          <a:p>
            <a:pPr marL="0" indent="0">
              <a:buNone/>
            </a:pPr>
            <a:r>
              <a:rPr kumimoji="1" lang="ja-JP" altLang="en-US" sz="1600" dirty="0"/>
              <a:t>「段差で足の位置が変わる」</a:t>
            </a:r>
            <a:r>
              <a:rPr lang="ja-JP" altLang="en-US" sz="1600" dirty="0"/>
              <a:t>というものを</a:t>
            </a:r>
            <a:endParaRPr lang="en-US" altLang="ja-JP" sz="1600" dirty="0"/>
          </a:p>
          <a:p>
            <a:pPr marL="0" indent="0">
              <a:buNone/>
            </a:pPr>
            <a:r>
              <a:rPr kumimoji="1" lang="ja-JP" altLang="en-US" sz="1600" dirty="0"/>
              <a:t>気になったので実装してみました。</a:t>
            </a:r>
            <a:endParaRPr kumimoji="1" lang="en-US" altLang="ja-JP" sz="1600" dirty="0"/>
          </a:p>
          <a:p>
            <a:pPr marL="0" indent="0">
              <a:buNone/>
            </a:pPr>
            <a:endParaRPr kumimoji="1" lang="en-US" altLang="ja-JP" sz="1600" dirty="0"/>
          </a:p>
          <a:p>
            <a:pPr marL="0" indent="0">
              <a:buNone/>
            </a:pPr>
            <a:r>
              <a:rPr lang="ja-JP" altLang="en-US" sz="1600" dirty="0"/>
              <a:t>処理としては足の先からラインを</a:t>
            </a:r>
            <a:endParaRPr lang="en-US" altLang="ja-JP" sz="1600" dirty="0"/>
          </a:p>
          <a:p>
            <a:pPr marL="0" indent="0">
              <a:buNone/>
            </a:pPr>
            <a:r>
              <a:rPr lang="ja-JP" altLang="en-US" sz="1600" dirty="0"/>
              <a:t>カプセルコンポーネントの半分の長さ飛ばして</a:t>
            </a:r>
            <a:endParaRPr lang="en-US" altLang="ja-JP" sz="1600" dirty="0"/>
          </a:p>
          <a:p>
            <a:pPr marL="0" indent="0">
              <a:buNone/>
            </a:pPr>
            <a:r>
              <a:rPr lang="ja-JP" altLang="en-US" sz="1600" dirty="0"/>
              <a:t>当たったところから半分の更に半分の長さ押し出して位置を調節しています。</a:t>
            </a:r>
            <a:endParaRPr lang="en-US" altLang="ja-JP" sz="1600" dirty="0"/>
          </a:p>
          <a:p>
            <a:pPr marL="0" indent="0">
              <a:buNone/>
            </a:pPr>
            <a:r>
              <a:rPr lang="ja-JP" altLang="en-US" sz="1600" dirty="0"/>
              <a:t>画像はその距離を求めるコードになっています。</a:t>
            </a:r>
            <a:endParaRPr lang="en-US" altLang="ja-JP" sz="1600" dirty="0"/>
          </a:p>
          <a:p>
            <a:pPr marL="0" indent="0">
              <a:buNone/>
            </a:pPr>
            <a:endParaRPr lang="en-US" altLang="ja-JP" sz="1600" dirty="0"/>
          </a:p>
          <a:p>
            <a:pPr marL="0" indent="0">
              <a:buNone/>
            </a:pPr>
            <a:r>
              <a:rPr kumimoji="1" lang="ja-JP" altLang="en-US" sz="1600" dirty="0"/>
              <a:t>この計算により、違和感なく段差での足の位置調節が可能になりました。</a:t>
            </a:r>
            <a:endParaRPr kumimoji="1" lang="en-US" altLang="ja-JP" sz="1600"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810427" y="753330"/>
            <a:ext cx="2088697" cy="1325563"/>
          </a:xfrm>
        </p:spPr>
        <p:txBody>
          <a:bodyPr/>
          <a:lstStyle/>
          <a:p>
            <a:pPr algn="ctr"/>
            <a:r>
              <a:rPr kumimoji="1" lang="ja-JP" altLang="en-US" b="1" dirty="0">
                <a:effectLst>
                  <a:outerShdw blurRad="38100" dist="38100" dir="2700000" algn="tl">
                    <a:srgbClr val="000000">
                      <a:alpha val="43137"/>
                    </a:srgbClr>
                  </a:outerShdw>
                </a:effectLst>
              </a:rPr>
              <a:t>足回り</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8EF92BE-CAF9-410B-919D-67E34E6A37D0}"/>
              </a:ext>
            </a:extLst>
          </p:cNvPr>
          <p:cNvSpPr/>
          <p:nvPr/>
        </p:nvSpPr>
        <p:spPr>
          <a:xfrm>
            <a:off x="278945" y="1845177"/>
            <a:ext cx="5151663" cy="4111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733BA9EF-E1F9-48D5-8113-0858C0C5EFC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4D96C0AB-E382-475A-B5A3-C2CC49890CF9}"/>
              </a:ext>
            </a:extLst>
          </p:cNvPr>
          <p:cNvGrpSpPr/>
          <p:nvPr/>
        </p:nvGrpSpPr>
        <p:grpSpPr>
          <a:xfrm>
            <a:off x="6453985" y="769298"/>
            <a:ext cx="4367042" cy="2367290"/>
            <a:chOff x="6675036" y="798828"/>
            <a:chExt cx="4913202" cy="2658291"/>
          </a:xfrm>
        </p:grpSpPr>
        <p:pic>
          <p:nvPicPr>
            <p:cNvPr id="11" name="図 10">
              <a:extLst>
                <a:ext uri="{FF2B5EF4-FFF2-40B4-BE49-F238E27FC236}">
                  <a16:creationId xmlns:a16="http://schemas.microsoft.com/office/drawing/2014/main" id="{15A14646-32DC-4CC6-A3AE-A7F3C62E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036" y="1598204"/>
              <a:ext cx="3648920" cy="1858915"/>
            </a:xfrm>
            <a:prstGeom prst="rect">
              <a:avLst/>
            </a:prstGeom>
          </p:spPr>
        </p:pic>
        <p:pic>
          <p:nvPicPr>
            <p:cNvPr id="13" name="図 12">
              <a:extLst>
                <a:ext uri="{FF2B5EF4-FFF2-40B4-BE49-F238E27FC236}">
                  <a16:creationId xmlns:a16="http://schemas.microsoft.com/office/drawing/2014/main" id="{B7FC5E08-A646-4166-8FA6-7F41AB592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347" y="798828"/>
              <a:ext cx="3511891" cy="979415"/>
            </a:xfrm>
            <a:prstGeom prst="rect">
              <a:avLst/>
            </a:prstGeom>
          </p:spPr>
        </p:pic>
      </p:grpSp>
      <p:grpSp>
        <p:nvGrpSpPr>
          <p:cNvPr id="24" name="グループ化 23">
            <a:extLst>
              <a:ext uri="{FF2B5EF4-FFF2-40B4-BE49-F238E27FC236}">
                <a16:creationId xmlns:a16="http://schemas.microsoft.com/office/drawing/2014/main" id="{DE51E114-ECD6-4019-BFF0-B6E44CBC8CAA}"/>
              </a:ext>
            </a:extLst>
          </p:cNvPr>
          <p:cNvGrpSpPr/>
          <p:nvPr/>
        </p:nvGrpSpPr>
        <p:grpSpPr>
          <a:xfrm>
            <a:off x="6453986" y="3903816"/>
            <a:ext cx="5530342" cy="1970387"/>
            <a:chOff x="6136874" y="4123505"/>
            <a:chExt cx="6027249" cy="1935667"/>
          </a:xfrm>
        </p:grpSpPr>
        <p:pic>
          <p:nvPicPr>
            <p:cNvPr id="15" name="図 14">
              <a:extLst>
                <a:ext uri="{FF2B5EF4-FFF2-40B4-BE49-F238E27FC236}">
                  <a16:creationId xmlns:a16="http://schemas.microsoft.com/office/drawing/2014/main" id="{9239D713-8929-4176-A463-90D891F4B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424" y="4123505"/>
              <a:ext cx="3172969" cy="1398040"/>
            </a:xfrm>
            <a:prstGeom prst="rect">
              <a:avLst/>
            </a:prstGeom>
          </p:spPr>
        </p:pic>
        <p:pic>
          <p:nvPicPr>
            <p:cNvPr id="17" name="図 16">
              <a:extLst>
                <a:ext uri="{FF2B5EF4-FFF2-40B4-BE49-F238E27FC236}">
                  <a16:creationId xmlns:a16="http://schemas.microsoft.com/office/drawing/2014/main" id="{2DDF0BCA-A3C8-4D4B-BC22-A090791E8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874" y="4709246"/>
              <a:ext cx="3384966" cy="1349926"/>
            </a:xfrm>
            <a:prstGeom prst="rect">
              <a:avLst/>
            </a:prstGeom>
          </p:spPr>
        </p:pic>
        <p:pic>
          <p:nvPicPr>
            <p:cNvPr id="19" name="図 18">
              <a:extLst>
                <a:ext uri="{FF2B5EF4-FFF2-40B4-BE49-F238E27FC236}">
                  <a16:creationId xmlns:a16="http://schemas.microsoft.com/office/drawing/2014/main" id="{B5C66FF2-0CFB-4BB4-B907-317A1CFC3D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154" y="4661620"/>
              <a:ext cx="3172969" cy="1397551"/>
            </a:xfrm>
            <a:prstGeom prst="rect">
              <a:avLst/>
            </a:prstGeom>
          </p:spPr>
        </p:pic>
      </p:grpSp>
      <p:pic>
        <p:nvPicPr>
          <p:cNvPr id="21" name="図 20">
            <a:extLst>
              <a:ext uri="{FF2B5EF4-FFF2-40B4-BE49-F238E27FC236}">
                <a16:creationId xmlns:a16="http://schemas.microsoft.com/office/drawing/2014/main" id="{716E4838-B104-4EAE-A1DC-64D4F69C4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06890" y="2111295"/>
            <a:ext cx="1877437" cy="958065"/>
          </a:xfrm>
          <a:prstGeom prst="rect">
            <a:avLst/>
          </a:prstGeom>
          <a:ln w="28575">
            <a:solidFill>
              <a:schemeClr val="accent1"/>
            </a:solidFill>
          </a:ln>
        </p:spPr>
      </p:pic>
      <p:sp>
        <p:nvSpPr>
          <p:cNvPr id="16" name="Rectangle 4">
            <a:extLst>
              <a:ext uri="{FF2B5EF4-FFF2-40B4-BE49-F238E27FC236}">
                <a16:creationId xmlns:a16="http://schemas.microsoft.com/office/drawing/2014/main" id="{4CD25DB5-B425-4073-8CF4-B4F59D07B77A}"/>
              </a:ext>
            </a:extLst>
          </p:cNvPr>
          <p:cNvSpPr txBox="1">
            <a:spLocks noChangeArrowheads="1"/>
          </p:cNvSpPr>
          <p:nvPr/>
        </p:nvSpPr>
        <p:spPr bwMode="auto">
          <a:xfrm>
            <a:off x="10421640" y="6397853"/>
            <a:ext cx="1770360"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de-DE" altLang="ja-JP" sz="2800" dirty="0">
                <a:solidFill>
                  <a:srgbClr val="E8EAED"/>
                </a:solidFill>
                <a:latin typeface="Arial Unicode MS"/>
                <a:ea typeface="inherit"/>
              </a:rPr>
              <a:t>Wanderer</a:t>
            </a:r>
            <a:r>
              <a:rPr kumimoji="0" lang="de-DE" altLang="ja-JP" sz="800" dirty="0"/>
              <a:t> </a:t>
            </a:r>
            <a:endParaRPr kumimoji="0" lang="de-DE" altLang="ja-JP" sz="1800" dirty="0">
              <a:latin typeface="Arial" panose="020B0604020202020204" pitchFamily="34" charset="0"/>
            </a:endParaRPr>
          </a:p>
        </p:txBody>
      </p:sp>
      <p:cxnSp>
        <p:nvCxnSpPr>
          <p:cNvPr id="18" name="直線コネクタ 17">
            <a:extLst>
              <a:ext uri="{FF2B5EF4-FFF2-40B4-BE49-F238E27FC236}">
                <a16:creationId xmlns:a16="http://schemas.microsoft.com/office/drawing/2014/main" id="{4D80CE76-F5E9-4EE6-805A-88FA1A78F4BE}"/>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3B92CC79-920B-435C-B1BA-D8AAB447E7A9}"/>
              </a:ext>
            </a:extLst>
          </p:cNvPr>
          <p:cNvCxnSpPr>
            <a:cxnSpLocks/>
            <a:stCxn id="11" idx="3"/>
            <a:endCxn id="17" idx="1"/>
          </p:cNvCxnSpPr>
          <p:nvPr/>
        </p:nvCxnSpPr>
        <p:spPr>
          <a:xfrm flipH="1">
            <a:off x="6453986" y="2308878"/>
            <a:ext cx="3243299" cy="2878255"/>
          </a:xfrm>
          <a:prstGeom prst="bentConnector5">
            <a:avLst>
              <a:gd name="adj1" fmla="val -7048"/>
              <a:gd name="adj2" fmla="val 42515"/>
              <a:gd name="adj3" fmla="val 10704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7372177-253D-4CE2-B1BB-06146B8F57DE}"/>
              </a:ext>
            </a:extLst>
          </p:cNvPr>
          <p:cNvSpPr txBox="1"/>
          <p:nvPr/>
        </p:nvSpPr>
        <p:spPr>
          <a:xfrm>
            <a:off x="10106890" y="3172196"/>
            <a:ext cx="1877437" cy="276999"/>
          </a:xfrm>
          <a:prstGeom prst="rect">
            <a:avLst/>
          </a:prstGeom>
          <a:noFill/>
          <a:ln>
            <a:solidFill>
              <a:schemeClr val="accent1"/>
            </a:solidFill>
          </a:ln>
        </p:spPr>
        <p:txBody>
          <a:bodyPr wrap="none" rtlCol="0">
            <a:spAutoFit/>
          </a:bodyPr>
          <a:lstStyle/>
          <a:p>
            <a:r>
              <a:rPr kumimoji="1" lang="ja-JP" altLang="en-US" sz="1200" dirty="0"/>
              <a:t>実際に段差に乗った様子</a:t>
            </a:r>
          </a:p>
        </p:txBody>
      </p:sp>
      <p:sp>
        <p:nvSpPr>
          <p:cNvPr id="12" name="テキスト ボックス 11">
            <a:extLst>
              <a:ext uri="{FF2B5EF4-FFF2-40B4-BE49-F238E27FC236}">
                <a16:creationId xmlns:a16="http://schemas.microsoft.com/office/drawing/2014/main" id="{FA631305-8089-41C5-B732-780E660DA89D}"/>
              </a:ext>
            </a:extLst>
          </p:cNvPr>
          <p:cNvSpPr txBox="1"/>
          <p:nvPr/>
        </p:nvSpPr>
        <p:spPr>
          <a:xfrm>
            <a:off x="6676645" y="1134556"/>
            <a:ext cx="800219" cy="276999"/>
          </a:xfrm>
          <a:prstGeom prst="rect">
            <a:avLst/>
          </a:prstGeom>
          <a:noFill/>
          <a:ln>
            <a:solidFill>
              <a:schemeClr val="accent1"/>
            </a:solidFill>
          </a:ln>
        </p:spPr>
        <p:txBody>
          <a:bodyPr wrap="none" rtlCol="0">
            <a:spAutoFit/>
          </a:bodyPr>
          <a:lstStyle/>
          <a:p>
            <a:r>
              <a:rPr kumimoji="1" lang="ja-JP" altLang="en-US" sz="1200" dirty="0"/>
              <a:t>位置計算</a:t>
            </a:r>
          </a:p>
        </p:txBody>
      </p:sp>
      <p:sp>
        <p:nvSpPr>
          <p:cNvPr id="22" name="テキスト ボックス 21">
            <a:extLst>
              <a:ext uri="{FF2B5EF4-FFF2-40B4-BE49-F238E27FC236}">
                <a16:creationId xmlns:a16="http://schemas.microsoft.com/office/drawing/2014/main" id="{9E43669B-2BCB-4403-B81E-B66A10971B9E}"/>
              </a:ext>
            </a:extLst>
          </p:cNvPr>
          <p:cNvSpPr txBox="1"/>
          <p:nvPr/>
        </p:nvSpPr>
        <p:spPr>
          <a:xfrm>
            <a:off x="10260997" y="4033203"/>
            <a:ext cx="800219" cy="276999"/>
          </a:xfrm>
          <a:prstGeom prst="rect">
            <a:avLst/>
          </a:prstGeom>
          <a:noFill/>
          <a:ln>
            <a:solidFill>
              <a:schemeClr val="accent1"/>
            </a:solidFill>
          </a:ln>
        </p:spPr>
        <p:txBody>
          <a:bodyPr wrap="none" rtlCol="0">
            <a:spAutoFit/>
          </a:bodyPr>
          <a:lstStyle/>
          <a:p>
            <a:r>
              <a:rPr kumimoji="1" lang="ja-JP" altLang="en-US" sz="1200" dirty="0"/>
              <a:t>位置</a:t>
            </a:r>
            <a:r>
              <a:rPr lang="ja-JP" altLang="en-US" sz="1200" dirty="0"/>
              <a:t>調節</a:t>
            </a:r>
            <a:endParaRPr kumimoji="1" lang="ja-JP" altLang="en-US" sz="1200" dirty="0"/>
          </a:p>
        </p:txBody>
      </p:sp>
    </p:spTree>
    <p:extLst>
      <p:ext uri="{BB962C8B-B14F-4D97-AF65-F5344CB8AC3E}">
        <p14:creationId xmlns:p14="http://schemas.microsoft.com/office/powerpoint/2010/main" val="55945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楕円 17">
            <a:extLst>
              <a:ext uri="{FF2B5EF4-FFF2-40B4-BE49-F238E27FC236}">
                <a16:creationId xmlns:a16="http://schemas.microsoft.com/office/drawing/2014/main" id="{3490CA1C-43B5-43EE-8C05-10F406870D1A}"/>
              </a:ext>
            </a:extLst>
          </p:cNvPr>
          <p:cNvSpPr/>
          <p:nvPr/>
        </p:nvSpPr>
        <p:spPr>
          <a:xfrm>
            <a:off x="572243" y="785527"/>
            <a:ext cx="4565070" cy="13099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768803" y="850372"/>
            <a:ext cx="4171950" cy="1325563"/>
          </a:xfrm>
        </p:spPr>
        <p:txBody>
          <a:bodyPr/>
          <a:lstStyle/>
          <a:p>
            <a:pPr algn="ctr"/>
            <a:r>
              <a:rPr kumimoji="1" lang="en-US" altLang="ja-JP" b="1" dirty="0">
                <a:solidFill>
                  <a:schemeClr val="bg1"/>
                </a:solidFill>
                <a:effectLst>
                  <a:outerShdw blurRad="38100" dist="38100" dir="2700000" algn="tl">
                    <a:srgbClr val="000000">
                      <a:alpha val="43137"/>
                    </a:srgbClr>
                  </a:outerShdw>
                </a:effectLst>
              </a:rPr>
              <a:t>AGE</a:t>
            </a:r>
            <a:r>
              <a:rPr kumimoji="1" lang="ja-JP" altLang="en-US" b="1" dirty="0">
                <a:solidFill>
                  <a:schemeClr val="bg1"/>
                </a:solidFill>
                <a:effectLst>
                  <a:outerShdw blurRad="38100" dist="38100" dir="2700000" algn="tl">
                    <a:srgbClr val="000000">
                      <a:alpha val="43137"/>
                    </a:srgbClr>
                  </a:outerShdw>
                </a:effectLst>
              </a:rPr>
              <a:t>めろん</a:t>
            </a: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6761393" y="934419"/>
            <a:ext cx="5255074" cy="5021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5" name="正方形/長方形 4">
            <a:extLst>
              <a:ext uri="{FF2B5EF4-FFF2-40B4-BE49-F238E27FC236}">
                <a16:creationId xmlns:a16="http://schemas.microsoft.com/office/drawing/2014/main" id="{7B9399D4-399B-47B5-8730-2184D13E8553}"/>
              </a:ext>
            </a:extLst>
          </p:cNvPr>
          <p:cNvSpPr/>
          <p:nvPr/>
        </p:nvSpPr>
        <p:spPr>
          <a:xfrm>
            <a:off x="1256846" y="5325877"/>
            <a:ext cx="2954655" cy="369332"/>
          </a:xfrm>
          <a:prstGeom prst="rect">
            <a:avLst/>
          </a:prstGeom>
        </p:spPr>
        <p:txBody>
          <a:bodyPr wrap="none">
            <a:spAutoFit/>
          </a:bodyPr>
          <a:lstStyle/>
          <a:p>
            <a:r>
              <a:rPr lang="en-US" altLang="ja-JP" dirty="0"/>
              <a:t>URLURLURLURLURLURL</a:t>
            </a:r>
            <a:endParaRPr lang="ja-JP" altLang="en-US" dirty="0"/>
          </a:p>
        </p:txBody>
      </p:sp>
      <p:sp>
        <p:nvSpPr>
          <p:cNvPr id="11" name="テキスト ボックス 10">
            <a:extLst>
              <a:ext uri="{FF2B5EF4-FFF2-40B4-BE49-F238E27FC236}">
                <a16:creationId xmlns:a16="http://schemas.microsoft.com/office/drawing/2014/main" id="{C0AF946D-7894-4357-8BE5-D966BF6F2453}"/>
              </a:ext>
            </a:extLst>
          </p:cNvPr>
          <p:cNvSpPr txBox="1"/>
          <p:nvPr/>
        </p:nvSpPr>
        <p:spPr>
          <a:xfrm>
            <a:off x="649965" y="2552219"/>
            <a:ext cx="4290788" cy="2031325"/>
          </a:xfrm>
          <a:prstGeom prst="rect">
            <a:avLst/>
          </a:prstGeom>
          <a:noFill/>
        </p:spPr>
        <p:txBody>
          <a:bodyPr wrap="square" rtlCol="0">
            <a:spAutoFit/>
          </a:bodyPr>
          <a:lstStyle/>
          <a:p>
            <a:pPr algn="ctr"/>
            <a:r>
              <a:rPr kumimoji="1" lang="en-US" altLang="ja-JP" dirty="0"/>
              <a:t>3</a:t>
            </a:r>
            <a:r>
              <a:rPr kumimoji="1" lang="ja-JP" altLang="en-US" dirty="0"/>
              <a:t>年次に学内コンテスト用に制作した</a:t>
            </a:r>
            <a:endParaRPr kumimoji="1" lang="en-US" altLang="ja-JP" dirty="0"/>
          </a:p>
          <a:p>
            <a:pPr algn="ctr"/>
            <a:r>
              <a:rPr lang="en-US" altLang="ja-JP" dirty="0"/>
              <a:t>3DFPS</a:t>
            </a:r>
            <a:r>
              <a:rPr lang="ja-JP" altLang="en-US" dirty="0"/>
              <a:t>ゲームです。</a:t>
            </a:r>
            <a:endParaRPr lang="en-US" altLang="ja-JP" dirty="0"/>
          </a:p>
          <a:p>
            <a:pPr algn="ctr"/>
            <a:endParaRPr lang="en-US" altLang="ja-JP" dirty="0"/>
          </a:p>
          <a:p>
            <a:pPr algn="ctr"/>
            <a:r>
              <a:rPr lang="ja-JP" altLang="en-US" dirty="0"/>
              <a:t>自分の担当個所は</a:t>
            </a:r>
            <a:endParaRPr lang="en-US" altLang="ja-JP" dirty="0"/>
          </a:p>
          <a:p>
            <a:pPr algn="ctr"/>
            <a:r>
              <a:rPr lang="ja-JP" altLang="en-US" dirty="0"/>
              <a:t>プレイヤー周りで</a:t>
            </a:r>
            <a:endParaRPr lang="en-US" altLang="ja-JP" dirty="0"/>
          </a:p>
          <a:p>
            <a:pPr algn="ctr"/>
            <a:r>
              <a:rPr lang="ja-JP" altLang="en-US" dirty="0"/>
              <a:t>飛行処理</a:t>
            </a:r>
            <a:endParaRPr lang="en-US" altLang="ja-JP" dirty="0"/>
          </a:p>
          <a:p>
            <a:pPr algn="ctr"/>
            <a:r>
              <a:rPr lang="ja-JP" altLang="en-US" dirty="0"/>
              <a:t>を担当しています。</a:t>
            </a:r>
            <a:endParaRPr lang="en-US" altLang="ja-JP" dirty="0"/>
          </a:p>
        </p:txBody>
      </p:sp>
      <p:sp>
        <p:nvSpPr>
          <p:cNvPr id="14" name="正方形/長方形 13">
            <a:extLst>
              <a:ext uri="{FF2B5EF4-FFF2-40B4-BE49-F238E27FC236}">
                <a16:creationId xmlns:a16="http://schemas.microsoft.com/office/drawing/2014/main" id="{10FD0E86-F3C4-49A2-817B-01B51A36F828}"/>
              </a:ext>
            </a:extLst>
          </p:cNvPr>
          <p:cNvSpPr/>
          <p:nvPr/>
        </p:nvSpPr>
        <p:spPr>
          <a:xfrm>
            <a:off x="2470944" y="5609364"/>
            <a:ext cx="1800493" cy="369332"/>
          </a:xfrm>
          <a:prstGeom prst="rect">
            <a:avLst/>
          </a:prstGeom>
        </p:spPr>
        <p:txBody>
          <a:bodyPr wrap="none">
            <a:spAutoFit/>
          </a:bodyPr>
          <a:lstStyle/>
          <a:p>
            <a:r>
              <a:rPr lang="en-US" altLang="ja-JP" dirty="0"/>
              <a:t>※</a:t>
            </a:r>
            <a:r>
              <a:rPr lang="ja-JP" altLang="en-US" dirty="0"/>
              <a:t>音が出ます。</a:t>
            </a:r>
          </a:p>
        </p:txBody>
      </p:sp>
      <p:sp>
        <p:nvSpPr>
          <p:cNvPr id="15" name="正方形/長方形 14">
            <a:extLst>
              <a:ext uri="{FF2B5EF4-FFF2-40B4-BE49-F238E27FC236}">
                <a16:creationId xmlns:a16="http://schemas.microsoft.com/office/drawing/2014/main" id="{0A9C9D59-186F-433E-83CE-56B11FDDB230}"/>
              </a:ext>
            </a:extLst>
          </p:cNvPr>
          <p:cNvSpPr/>
          <p:nvPr/>
        </p:nvSpPr>
        <p:spPr>
          <a:xfrm>
            <a:off x="709384" y="2413121"/>
            <a:ext cx="4171950" cy="225810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39C247FA-B5AE-45C3-A8F9-6FEB5600DD99}"/>
              </a:ext>
            </a:extLst>
          </p:cNvPr>
          <p:cNvCxnSpPr>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C10E418-A2A7-498F-9738-AEC77EE523A3}"/>
              </a:ext>
            </a:extLst>
          </p:cNvPr>
          <p:cNvSpPr/>
          <p:nvPr/>
        </p:nvSpPr>
        <p:spPr>
          <a:xfrm>
            <a:off x="4499150" y="4803399"/>
            <a:ext cx="1276326" cy="123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QRQRQRQRQRQRQRQRQRQRQRQR</a:t>
            </a:r>
            <a:endParaRPr kumimoji="1" lang="ja-JP" altLang="en-US" dirty="0"/>
          </a:p>
        </p:txBody>
      </p:sp>
      <p:sp>
        <p:nvSpPr>
          <p:cNvPr id="16" name="正方形/長方形 15">
            <a:extLst>
              <a:ext uri="{FF2B5EF4-FFF2-40B4-BE49-F238E27FC236}">
                <a16:creationId xmlns:a16="http://schemas.microsoft.com/office/drawing/2014/main" id="{D7CEE124-A932-4069-ABFB-CC19C5E19149}"/>
              </a:ext>
            </a:extLst>
          </p:cNvPr>
          <p:cNvSpPr/>
          <p:nvPr/>
        </p:nvSpPr>
        <p:spPr>
          <a:xfrm>
            <a:off x="7842342" y="4641561"/>
            <a:ext cx="3344041" cy="1225427"/>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17" name="テキスト ボックス 16">
            <a:extLst>
              <a:ext uri="{FF2B5EF4-FFF2-40B4-BE49-F238E27FC236}">
                <a16:creationId xmlns:a16="http://schemas.microsoft.com/office/drawing/2014/main" id="{F077B561-D7A1-4C03-B507-C8B97E40DD53}"/>
              </a:ext>
            </a:extLst>
          </p:cNvPr>
          <p:cNvSpPr txBox="1"/>
          <p:nvPr/>
        </p:nvSpPr>
        <p:spPr>
          <a:xfrm>
            <a:off x="9568405" y="4649800"/>
            <a:ext cx="1592692" cy="120032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PC</a:t>
            </a:r>
          </a:p>
          <a:p>
            <a:r>
              <a:rPr lang="ja-JP" altLang="en-US" sz="1200" dirty="0">
                <a:latin typeface="HGPｺﾞｼｯｸE" panose="020B0900000000000000" pitchFamily="50" charset="-128"/>
                <a:ea typeface="HGPｺﾞｼｯｸE" panose="020B0900000000000000" pitchFamily="50" charset="-128"/>
              </a:rPr>
              <a:t>３</a:t>
            </a:r>
            <a:r>
              <a:rPr lang="ja-JP" altLang="en-US" sz="1200" spc="-300" dirty="0">
                <a:latin typeface="HGPｺﾞｼｯｸE" panose="020B0900000000000000" pitchFamily="50" charset="-128"/>
                <a:ea typeface="HGPｺﾞｼｯｸE" panose="020B0900000000000000" pitchFamily="50" charset="-128"/>
              </a:rPr>
              <a:t>ヶ月   </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2021/5</a:t>
            </a:r>
            <a:r>
              <a:rPr lang="ja-JP" altLang="en-US" sz="800" dirty="0">
                <a:latin typeface="HGPｺﾞｼｯｸE" panose="020B0900000000000000" pitchFamily="50" charset="-128"/>
                <a:ea typeface="HGPｺﾞｼｯｸE" panose="020B0900000000000000" pitchFamily="50" charset="-128"/>
              </a:rPr>
              <a:t>～</a:t>
            </a:r>
            <a:r>
              <a:rPr lang="en-US" altLang="ja-JP" sz="800" dirty="0">
                <a:latin typeface="HGPｺﾞｼｯｸE" panose="020B0900000000000000" pitchFamily="50" charset="-128"/>
                <a:ea typeface="HGPｺﾞｼｯｸE" panose="020B0900000000000000" pitchFamily="50" charset="-128"/>
              </a:rPr>
              <a:t>8</a:t>
            </a:r>
            <a:r>
              <a:rPr lang="ja-JP" altLang="en-US" sz="800" dirty="0">
                <a:latin typeface="HGPｺﾞｼｯｸE" panose="020B0900000000000000" pitchFamily="50" charset="-128"/>
                <a:ea typeface="HGPｺﾞｼｯｸE" panose="020B0900000000000000" pitchFamily="50" charset="-128"/>
              </a:rPr>
              <a:t>月）</a:t>
            </a:r>
            <a:endParaRPr lang="en-US" altLang="ja-JP" sz="8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Unreal Engine4</a:t>
            </a:r>
          </a:p>
          <a:p>
            <a:r>
              <a:rPr lang="ja-JP" altLang="en-US" sz="1200" dirty="0">
                <a:latin typeface="HGPｺﾞｼｯｸE" panose="020B0900000000000000" pitchFamily="50" charset="-128"/>
                <a:ea typeface="HGPｺﾞｼｯｸE" panose="020B0900000000000000" pitchFamily="50" charset="-128"/>
              </a:rPr>
              <a:t>ブループリント</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4</a:t>
            </a:r>
            <a:r>
              <a:rPr lang="ja-JP" altLang="en-US" sz="1200" dirty="0">
                <a:latin typeface="HGPｺﾞｼｯｸE" panose="020B0900000000000000" pitchFamily="50" charset="-128"/>
                <a:ea typeface="HGPｺﾞｼｯｸE" panose="020B0900000000000000" pitchFamily="50" charset="-128"/>
              </a:rPr>
              <a:t>人</a:t>
            </a:r>
          </a:p>
        </p:txBody>
      </p:sp>
      <p:sp>
        <p:nvSpPr>
          <p:cNvPr id="19" name="テキスト ボックス 18">
            <a:extLst>
              <a:ext uri="{FF2B5EF4-FFF2-40B4-BE49-F238E27FC236}">
                <a16:creationId xmlns:a16="http://schemas.microsoft.com/office/drawing/2014/main" id="{234B03D0-1D51-416B-9DD7-2DDB64FD9DE2}"/>
              </a:ext>
            </a:extLst>
          </p:cNvPr>
          <p:cNvSpPr txBox="1"/>
          <p:nvPr/>
        </p:nvSpPr>
        <p:spPr>
          <a:xfrm>
            <a:off x="7858602" y="4641561"/>
            <a:ext cx="1693543" cy="1200329"/>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プラットフォーム</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制作期間</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使用エンジン</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制作人数</a:t>
            </a:r>
          </a:p>
        </p:txBody>
      </p:sp>
      <p:pic>
        <p:nvPicPr>
          <p:cNvPr id="12" name="図 11">
            <a:extLst>
              <a:ext uri="{FF2B5EF4-FFF2-40B4-BE49-F238E27FC236}">
                <a16:creationId xmlns:a16="http://schemas.microsoft.com/office/drawing/2014/main" id="{D346B664-B3D9-4E91-8204-57A08E8D4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18" y="1520886"/>
            <a:ext cx="4765223" cy="2680438"/>
          </a:xfrm>
          <a:prstGeom prst="rect">
            <a:avLst/>
          </a:prstGeom>
          <a:ln>
            <a:solidFill>
              <a:srgbClr val="FF0000"/>
            </a:solidFill>
          </a:ln>
        </p:spPr>
      </p:pic>
      <p:sp>
        <p:nvSpPr>
          <p:cNvPr id="20" name="Rectangle 4">
            <a:extLst>
              <a:ext uri="{FF2B5EF4-FFF2-40B4-BE49-F238E27FC236}">
                <a16:creationId xmlns:a16="http://schemas.microsoft.com/office/drawing/2014/main" id="{D4A8F1A2-A66A-40AF-BB4E-C7524714D489}"/>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13" name="直線コネクタ 12">
            <a:extLst>
              <a:ext uri="{FF2B5EF4-FFF2-40B4-BE49-F238E27FC236}">
                <a16:creationId xmlns:a16="http://schemas.microsoft.com/office/drawing/2014/main" id="{9E5A90AF-C852-43C6-96E8-1AD80D88A772}"/>
              </a:ext>
            </a:extLst>
          </p:cNvPr>
          <p:cNvCxnSpPr/>
          <p:nvPr/>
        </p:nvCxnSpPr>
        <p:spPr>
          <a:xfrm>
            <a:off x="568189" y="1128364"/>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CA3F949-3F14-4C3D-B307-CB52735EEEFA}"/>
              </a:ext>
            </a:extLst>
          </p:cNvPr>
          <p:cNvCxnSpPr/>
          <p:nvPr/>
        </p:nvCxnSpPr>
        <p:spPr>
          <a:xfrm>
            <a:off x="568189" y="1763783"/>
            <a:ext cx="50723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1434FFC-1F15-4C5D-BA05-2D6F1A28E7FB}"/>
              </a:ext>
            </a:extLst>
          </p:cNvPr>
          <p:cNvSpPr txBox="1"/>
          <p:nvPr/>
        </p:nvSpPr>
        <p:spPr>
          <a:xfrm>
            <a:off x="2010529" y="825707"/>
            <a:ext cx="1569660" cy="369332"/>
          </a:xfrm>
          <a:prstGeom prst="rect">
            <a:avLst/>
          </a:prstGeom>
          <a:noFill/>
        </p:spPr>
        <p:txBody>
          <a:bodyPr wrap="none" rtlCol="0">
            <a:spAutoFit/>
          </a:bodyPr>
          <a:lstStyle/>
          <a:p>
            <a:r>
              <a:rPr lang="ja-JP" altLang="en-US" dirty="0">
                <a:solidFill>
                  <a:schemeClr val="bg1"/>
                </a:solidFill>
              </a:rPr>
              <a:t>エイジメロン</a:t>
            </a:r>
            <a:endParaRPr kumimoji="1" lang="ja-JP" altLang="en-US" dirty="0">
              <a:solidFill>
                <a:schemeClr val="bg1"/>
              </a:solidFill>
            </a:endParaRPr>
          </a:p>
        </p:txBody>
      </p:sp>
      <p:cxnSp>
        <p:nvCxnSpPr>
          <p:cNvPr id="23" name="直線コネクタ 22">
            <a:extLst>
              <a:ext uri="{FF2B5EF4-FFF2-40B4-BE49-F238E27FC236}">
                <a16:creationId xmlns:a16="http://schemas.microsoft.com/office/drawing/2014/main" id="{F2A75484-5E93-482A-B32C-C0E6E170653A}"/>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39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2B3F27B-499C-4FAD-BC2E-B6F940C11EA5}"/>
              </a:ext>
            </a:extLst>
          </p:cNvPr>
          <p:cNvSpPr/>
          <p:nvPr/>
        </p:nvSpPr>
        <p:spPr>
          <a:xfrm>
            <a:off x="6296025" y="771526"/>
            <a:ext cx="5715000" cy="5391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2" y="-492981"/>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365019"/>
            <a:ext cx="12674379" cy="9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348356-1FA3-42CA-9B6B-D5BAF95DFE5A}"/>
              </a:ext>
            </a:extLst>
          </p:cNvPr>
          <p:cNvSpPr>
            <a:spLocks noGrp="1"/>
          </p:cNvSpPr>
          <p:nvPr>
            <p:ph type="title"/>
          </p:nvPr>
        </p:nvSpPr>
        <p:spPr>
          <a:xfrm>
            <a:off x="1367856" y="686906"/>
            <a:ext cx="2980646" cy="774501"/>
          </a:xfrm>
        </p:spPr>
        <p:txBody>
          <a:bodyPr/>
          <a:lstStyle/>
          <a:p>
            <a:pPr algn="ctr"/>
            <a:r>
              <a:rPr lang="ja-JP" altLang="en-US" b="1" dirty="0">
                <a:effectLst>
                  <a:outerShdw blurRad="38100" dist="38100" dir="2700000" algn="tl">
                    <a:srgbClr val="000000">
                      <a:alpha val="43137"/>
                    </a:srgbClr>
                  </a:outerShdw>
                </a:effectLst>
              </a:rPr>
              <a:t>飛行処理</a:t>
            </a:r>
            <a:endParaRPr kumimoji="1" lang="ja-JP" altLang="en-US" b="1" dirty="0">
              <a:effectLst>
                <a:outerShdw blurRad="38100" dist="38100" dir="2700000" algn="tl">
                  <a:srgbClr val="000000">
                    <a:alpha val="43137"/>
                  </a:srgbClr>
                </a:outerShdw>
              </a:effectLst>
            </a:endParaRPr>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5" y="628651"/>
            <a:ext cx="12964886" cy="5633532"/>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5199A088-48E9-409E-B466-15172AC2F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833" y="1172617"/>
            <a:ext cx="5094259" cy="2317599"/>
          </a:xfrm>
          <a:prstGeom prst="rect">
            <a:avLst/>
          </a:prstGeom>
          <a:ln w="38100">
            <a:solidFill>
              <a:schemeClr val="accent4">
                <a:lumMod val="60000"/>
                <a:lumOff val="40000"/>
              </a:schemeClr>
            </a:solidFill>
          </a:ln>
        </p:spPr>
      </p:pic>
      <p:pic>
        <p:nvPicPr>
          <p:cNvPr id="11" name="図 10">
            <a:extLst>
              <a:ext uri="{FF2B5EF4-FFF2-40B4-BE49-F238E27FC236}">
                <a16:creationId xmlns:a16="http://schemas.microsoft.com/office/drawing/2014/main" id="{65AA2549-8082-4E3E-B483-AE78B5E32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833" y="3812720"/>
            <a:ext cx="5090293" cy="2199836"/>
          </a:xfrm>
          <a:prstGeom prst="rect">
            <a:avLst/>
          </a:prstGeom>
          <a:ln w="38100">
            <a:solidFill>
              <a:srgbClr val="92D050"/>
            </a:solidFill>
          </a:ln>
        </p:spPr>
      </p:pic>
      <p:sp>
        <p:nvSpPr>
          <p:cNvPr id="18" name="正方形/長方形 17">
            <a:extLst>
              <a:ext uri="{FF2B5EF4-FFF2-40B4-BE49-F238E27FC236}">
                <a16:creationId xmlns:a16="http://schemas.microsoft.com/office/drawing/2014/main" id="{1EBDCFBD-1F2A-4845-93D7-900333C4F525}"/>
              </a:ext>
            </a:extLst>
          </p:cNvPr>
          <p:cNvSpPr/>
          <p:nvPr/>
        </p:nvSpPr>
        <p:spPr>
          <a:xfrm>
            <a:off x="257175" y="1461407"/>
            <a:ext cx="5202008" cy="202880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4604260-B2AA-4DBF-B86A-0ABB697EE050}"/>
              </a:ext>
            </a:extLst>
          </p:cNvPr>
          <p:cNvSpPr txBox="1"/>
          <p:nvPr/>
        </p:nvSpPr>
        <p:spPr>
          <a:xfrm>
            <a:off x="257176" y="1461407"/>
            <a:ext cx="5202008" cy="2031325"/>
          </a:xfrm>
          <a:prstGeom prst="rect">
            <a:avLst/>
          </a:prstGeom>
          <a:noFill/>
          <a:ln>
            <a:solidFill>
              <a:srgbClr val="FF0000"/>
            </a:solidFill>
          </a:ln>
        </p:spPr>
        <p:txBody>
          <a:bodyPr wrap="square" rtlCol="0">
            <a:spAutoFit/>
          </a:bodyPr>
          <a:lstStyle/>
          <a:p>
            <a:r>
              <a:rPr kumimoji="1" lang="ja-JP" altLang="en-US" dirty="0"/>
              <a:t>飛行状態に移行させるための処理です。</a:t>
            </a:r>
            <a:endParaRPr kumimoji="1" lang="en-US" altLang="ja-JP" dirty="0"/>
          </a:p>
          <a:p>
            <a:r>
              <a:rPr kumimoji="1" lang="ja-JP" altLang="en-US" dirty="0"/>
              <a:t>ブランチ時着地状態か落下状態かを判定します。</a:t>
            </a:r>
            <a:endParaRPr kumimoji="1" lang="en-US" altLang="ja-JP" dirty="0"/>
          </a:p>
          <a:p>
            <a:r>
              <a:rPr lang="ja-JP" altLang="en-US" dirty="0"/>
              <a:t>ジャンプボタンを押したとき着地しているなら通常のジャンプを、落下状態なら飛行状態に移行させるように設計しています。</a:t>
            </a:r>
            <a:endParaRPr lang="en-US" altLang="ja-JP" dirty="0"/>
          </a:p>
          <a:p>
            <a:r>
              <a:rPr kumimoji="1" lang="ja-JP" altLang="en-US" dirty="0"/>
              <a:t>また、落下状態でボタンを押さなかった場合</a:t>
            </a:r>
            <a:endParaRPr kumimoji="1" lang="en-US" altLang="ja-JP" dirty="0"/>
          </a:p>
          <a:p>
            <a:r>
              <a:rPr lang="ja-JP" altLang="en-US" dirty="0"/>
              <a:t>着地させる処理もしています。</a:t>
            </a:r>
            <a:endParaRPr kumimoji="1" lang="en-US" altLang="ja-JP" dirty="0"/>
          </a:p>
        </p:txBody>
      </p:sp>
      <p:sp>
        <p:nvSpPr>
          <p:cNvPr id="20" name="正方形/長方形 19">
            <a:extLst>
              <a:ext uri="{FF2B5EF4-FFF2-40B4-BE49-F238E27FC236}">
                <a16:creationId xmlns:a16="http://schemas.microsoft.com/office/drawing/2014/main" id="{A2FA84EA-70E2-4E4A-9FBD-5277D8E1DA84}"/>
              </a:ext>
            </a:extLst>
          </p:cNvPr>
          <p:cNvSpPr/>
          <p:nvPr/>
        </p:nvSpPr>
        <p:spPr>
          <a:xfrm>
            <a:off x="253209" y="3860538"/>
            <a:ext cx="5202008" cy="202880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B841767-DFF1-45BD-AFF2-AF0A6E392D1C}"/>
              </a:ext>
            </a:extLst>
          </p:cNvPr>
          <p:cNvSpPr txBox="1"/>
          <p:nvPr/>
        </p:nvSpPr>
        <p:spPr>
          <a:xfrm>
            <a:off x="257175" y="3858022"/>
            <a:ext cx="5173432" cy="2031325"/>
          </a:xfrm>
          <a:prstGeom prst="rect">
            <a:avLst/>
          </a:prstGeom>
          <a:noFill/>
          <a:ln>
            <a:solidFill>
              <a:srgbClr val="FF0000"/>
            </a:solidFill>
          </a:ln>
        </p:spPr>
        <p:txBody>
          <a:bodyPr wrap="square" rtlCol="0">
            <a:spAutoFit/>
          </a:bodyPr>
          <a:lstStyle/>
          <a:p>
            <a:r>
              <a:rPr lang="ja-JP" altLang="en-US" dirty="0"/>
              <a:t>飛行状態時の処理です。</a:t>
            </a:r>
            <a:endParaRPr lang="en-US" altLang="ja-JP" dirty="0"/>
          </a:p>
          <a:p>
            <a:r>
              <a:rPr lang="ja-JP" altLang="en-US" dirty="0"/>
              <a:t>飛行状態では「エネルギーを使用して飛ぶ」</a:t>
            </a:r>
            <a:endParaRPr lang="en-US" altLang="ja-JP" dirty="0"/>
          </a:p>
          <a:p>
            <a:r>
              <a:rPr lang="ja-JP" altLang="en-US" dirty="0"/>
              <a:t>設定があったのでエネルギーの値を取得して</a:t>
            </a:r>
            <a:endParaRPr lang="en-US" altLang="ja-JP" dirty="0"/>
          </a:p>
          <a:p>
            <a:r>
              <a:rPr lang="ja-JP" altLang="en-US" dirty="0"/>
              <a:t>ジャンプボタンを押している間は常に減算させ</a:t>
            </a:r>
            <a:endParaRPr lang="en-US" altLang="ja-JP" dirty="0"/>
          </a:p>
          <a:p>
            <a:r>
              <a:rPr lang="ja-JP" altLang="en-US" dirty="0"/>
              <a:t>値が</a:t>
            </a:r>
            <a:r>
              <a:rPr lang="en-US" altLang="ja-JP" dirty="0"/>
              <a:t>0</a:t>
            </a:r>
            <a:r>
              <a:rPr lang="ja-JP" altLang="en-US" dirty="0"/>
              <a:t>以下になると飛行をロックします。</a:t>
            </a:r>
            <a:endParaRPr lang="en-US" altLang="ja-JP" dirty="0"/>
          </a:p>
          <a:p>
            <a:r>
              <a:rPr lang="ja-JP" altLang="en-US" dirty="0"/>
              <a:t>着地して一定時間でエネルギーを回復させます。</a:t>
            </a:r>
            <a:endParaRPr lang="en-US" altLang="ja-JP" dirty="0"/>
          </a:p>
          <a:p>
            <a:r>
              <a:rPr lang="ja-JP" altLang="en-US" dirty="0"/>
              <a:t>状態遷移関係は</a:t>
            </a:r>
            <a:r>
              <a:rPr lang="en-US" altLang="ja-JP" dirty="0"/>
              <a:t>Tick</a:t>
            </a:r>
            <a:r>
              <a:rPr lang="ja-JP" altLang="en-US" dirty="0"/>
              <a:t>で実装できました。</a:t>
            </a:r>
            <a:endParaRPr lang="en-US" altLang="ja-JP" dirty="0"/>
          </a:p>
        </p:txBody>
      </p:sp>
      <p:cxnSp>
        <p:nvCxnSpPr>
          <p:cNvPr id="5" name="直線コネクタ 4">
            <a:extLst>
              <a:ext uri="{FF2B5EF4-FFF2-40B4-BE49-F238E27FC236}">
                <a16:creationId xmlns:a16="http://schemas.microsoft.com/office/drawing/2014/main" id="{1412195F-32F3-4DED-968F-B302605B228D}"/>
              </a:ext>
            </a:extLst>
          </p:cNvPr>
          <p:cNvCxnSpPr>
            <a:cxnSpLocks/>
            <a:stCxn id="7" idx="0"/>
            <a:endCxn id="7" idx="2"/>
          </p:cNvCxnSpPr>
          <p:nvPr/>
        </p:nvCxnSpPr>
        <p:spPr>
          <a:xfrm>
            <a:off x="6095998" y="628651"/>
            <a:ext cx="0" cy="56335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4">
            <a:extLst>
              <a:ext uri="{FF2B5EF4-FFF2-40B4-BE49-F238E27FC236}">
                <a16:creationId xmlns:a16="http://schemas.microsoft.com/office/drawing/2014/main" id="{AE044B8C-0E5C-4DC2-8E27-48ADE2C76078}"/>
              </a:ext>
            </a:extLst>
          </p:cNvPr>
          <p:cNvSpPr txBox="1">
            <a:spLocks noChangeArrowheads="1"/>
          </p:cNvSpPr>
          <p:nvPr/>
        </p:nvSpPr>
        <p:spPr bwMode="auto">
          <a:xfrm>
            <a:off x="10062434" y="6365327"/>
            <a:ext cx="2247898" cy="405247"/>
          </a:xfrm>
          <a:prstGeom prst="rect">
            <a:avLst/>
          </a:prstGeom>
          <a:noFill/>
          <a:ln>
            <a:noFill/>
          </a:ln>
          <a:effectLst/>
        </p:spPr>
        <p:txBody>
          <a:bodyPr vert="horz" wrap="square" lIns="0" tIns="-12696" rIns="0" bIns="-12696" numCol="1" rtlCol="0" anchor="ctr" anchorCtr="0" compatLnSpc="1">
            <a:prstTxWarp prst="textNoShape">
              <a:avLst/>
            </a:prstTxWarp>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eaLnBrk="0" fontAlgn="base" hangingPunct="0">
              <a:lnSpc>
                <a:spcPct val="100000"/>
              </a:lnSpc>
              <a:spcAft>
                <a:spcPct val="0"/>
              </a:spcAft>
            </a:pPr>
            <a:r>
              <a:rPr kumimoji="0" lang="en-US" altLang="ja-JP" sz="2800" dirty="0">
                <a:solidFill>
                  <a:srgbClr val="E8EAED"/>
                </a:solidFill>
                <a:latin typeface="Arial Unicode MS"/>
              </a:rPr>
              <a:t>AGE</a:t>
            </a:r>
            <a:r>
              <a:rPr kumimoji="0" lang="ja-JP" altLang="en-US" sz="2400" b="1" dirty="0" err="1">
                <a:solidFill>
                  <a:srgbClr val="E8EAED"/>
                </a:solidFill>
                <a:latin typeface="Arial Unicode MS"/>
              </a:rPr>
              <a:t>めろん</a:t>
            </a:r>
            <a:r>
              <a:rPr kumimoji="0" lang="de-DE" altLang="ja-JP" sz="800" dirty="0"/>
              <a:t> </a:t>
            </a:r>
            <a:endParaRPr kumimoji="0" lang="de-DE" altLang="ja-JP" sz="1800" dirty="0">
              <a:latin typeface="Arial" panose="020B0604020202020204" pitchFamily="34" charset="0"/>
            </a:endParaRPr>
          </a:p>
        </p:txBody>
      </p:sp>
      <p:cxnSp>
        <p:nvCxnSpPr>
          <p:cNvPr id="22" name="直線コネクタ 21">
            <a:extLst>
              <a:ext uri="{FF2B5EF4-FFF2-40B4-BE49-F238E27FC236}">
                <a16:creationId xmlns:a16="http://schemas.microsoft.com/office/drawing/2014/main" id="{22CF5382-70D1-4E09-A806-62B4BAC59D99}"/>
              </a:ext>
            </a:extLst>
          </p:cNvPr>
          <p:cNvCxnSpPr/>
          <p:nvPr/>
        </p:nvCxnSpPr>
        <p:spPr>
          <a:xfrm>
            <a:off x="7134566" y="6756779"/>
            <a:ext cx="52986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6004A2C7-6433-4F28-ADBD-B6F8904F1655}"/>
              </a:ext>
            </a:extLst>
          </p:cNvPr>
          <p:cNvCxnSpPr>
            <a:cxnSpLocks/>
            <a:stCxn id="9" idx="3"/>
            <a:endCxn id="11" idx="1"/>
          </p:cNvCxnSpPr>
          <p:nvPr/>
        </p:nvCxnSpPr>
        <p:spPr>
          <a:xfrm flipH="1">
            <a:off x="6660833" y="2331417"/>
            <a:ext cx="5094259" cy="2581221"/>
          </a:xfrm>
          <a:prstGeom prst="bentConnector5">
            <a:avLst>
              <a:gd name="adj1" fmla="val -2804"/>
              <a:gd name="adj2" fmla="val 51141"/>
              <a:gd name="adj3" fmla="val 104487"/>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285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B6BB-F924-475D-8E06-BD8BAAA1AF71}"/>
              </a:ext>
            </a:extLst>
          </p:cNvPr>
          <p:cNvSpPr>
            <a:spLocks noGrp="1"/>
          </p:cNvSpPr>
          <p:nvPr>
            <p:ph type="ctrTitle"/>
          </p:nvPr>
        </p:nvSpPr>
        <p:spPr>
          <a:xfrm>
            <a:off x="1524000" y="2588418"/>
            <a:ext cx="9144000" cy="1681163"/>
          </a:xfrm>
        </p:spPr>
        <p:txBody>
          <a:bodyPr>
            <a:normAutofit/>
          </a:bodyPr>
          <a:lstStyle/>
          <a:p>
            <a:r>
              <a:rPr kumimoji="1" lang="ja-JP" altLang="en-US" sz="9600" b="1" dirty="0">
                <a:effectLst>
                  <a:outerShdw blurRad="38100" dist="38100" dir="2700000" algn="tl">
                    <a:srgbClr val="000000">
                      <a:alpha val="43137"/>
                    </a:srgbClr>
                  </a:outerShdw>
                </a:effectLst>
              </a:rPr>
              <a:t>授業作品</a:t>
            </a:r>
          </a:p>
        </p:txBody>
      </p:sp>
      <p:sp>
        <p:nvSpPr>
          <p:cNvPr id="4" name="正方形/長方形 3">
            <a:extLst>
              <a:ext uri="{FF2B5EF4-FFF2-40B4-BE49-F238E27FC236}">
                <a16:creationId xmlns:a16="http://schemas.microsoft.com/office/drawing/2014/main" id="{15065325-A33D-487A-B7F5-4E09BED50FB5}"/>
              </a:ext>
            </a:extLst>
          </p:cNvPr>
          <p:cNvSpPr/>
          <p:nvPr/>
        </p:nvSpPr>
        <p:spPr>
          <a:xfrm>
            <a:off x="-166978" y="-473103"/>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1B99CB9-A9D6-4963-A7A4-23970D43A979}"/>
              </a:ext>
            </a:extLst>
          </p:cNvPr>
          <p:cNvSpPr/>
          <p:nvPr/>
        </p:nvSpPr>
        <p:spPr>
          <a:xfrm>
            <a:off x="-166977" y="6384897"/>
            <a:ext cx="12714135" cy="946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392175F-0053-4132-AB12-F2D0FB6E088B}"/>
              </a:ext>
            </a:extLst>
          </p:cNvPr>
          <p:cNvSpPr/>
          <p:nvPr/>
        </p:nvSpPr>
        <p:spPr>
          <a:xfrm>
            <a:off x="-292354" y="734786"/>
            <a:ext cx="12964886" cy="540407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623F5893-A209-4975-8378-6FBDBEE67A16}"/>
              </a:ext>
            </a:extLst>
          </p:cNvPr>
          <p:cNvCxnSpPr/>
          <p:nvPr/>
        </p:nvCxnSpPr>
        <p:spPr>
          <a:xfrm>
            <a:off x="2105025" y="4105275"/>
            <a:ext cx="822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0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42B2283-B064-460F-834A-E3C657FF293F}"/>
              </a:ext>
            </a:extLst>
          </p:cNvPr>
          <p:cNvSpPr/>
          <p:nvPr/>
        </p:nvSpPr>
        <p:spPr>
          <a:xfrm>
            <a:off x="7011247" y="3657600"/>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6EF8B58-51DB-4127-9C12-8C4D5BACD6DC}"/>
              </a:ext>
            </a:extLst>
          </p:cNvPr>
          <p:cNvSpPr/>
          <p:nvPr/>
        </p:nvSpPr>
        <p:spPr>
          <a:xfrm>
            <a:off x="528804" y="3657601"/>
            <a:ext cx="4506623" cy="2637064"/>
          </a:xfrm>
          <a:prstGeom prst="rect">
            <a:avLst/>
          </a:prstGeom>
          <a:solidFill>
            <a:schemeClr val="accent6">
              <a:lumMod val="40000"/>
              <a:lumOff val="60000"/>
            </a:schemeClr>
          </a:solidFill>
          <a:ln w="285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78BFF57-ECEC-4F1A-B951-39EB72493D13}"/>
              </a:ext>
            </a:extLst>
          </p:cNvPr>
          <p:cNvSpPr/>
          <p:nvPr/>
        </p:nvSpPr>
        <p:spPr>
          <a:xfrm>
            <a:off x="-241191" y="-229357"/>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60C446-4697-469F-A4CD-6FA48871DC8C}"/>
              </a:ext>
            </a:extLst>
          </p:cNvPr>
          <p:cNvSpPr/>
          <p:nvPr/>
        </p:nvSpPr>
        <p:spPr>
          <a:xfrm>
            <a:off x="-241191" y="6583943"/>
            <a:ext cx="12674379" cy="985962"/>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105777F-F999-4C90-A76A-04E566E3399E}"/>
              </a:ext>
            </a:extLst>
          </p:cNvPr>
          <p:cNvSpPr/>
          <p:nvPr/>
        </p:nvSpPr>
        <p:spPr>
          <a:xfrm>
            <a:off x="-386446" y="858105"/>
            <a:ext cx="12964886" cy="5611538"/>
          </a:xfrm>
          <a:prstGeom prst="rect">
            <a:avLst/>
          </a:prstGeom>
          <a:noFill/>
          <a:ln w="76200" cap="flat" cmpd="sng" algn="ctr">
            <a:solidFill>
              <a:schemeClr val="accent6">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8C467EA-A1D6-4A1C-86D1-E6EDA08F37C0}"/>
              </a:ext>
            </a:extLst>
          </p:cNvPr>
          <p:cNvSpPr/>
          <p:nvPr/>
        </p:nvSpPr>
        <p:spPr>
          <a:xfrm>
            <a:off x="7011249" y="1037527"/>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cxnSp>
        <p:nvCxnSpPr>
          <p:cNvPr id="13" name="直線コネクタ 12">
            <a:extLst>
              <a:ext uri="{FF2B5EF4-FFF2-40B4-BE49-F238E27FC236}">
                <a16:creationId xmlns:a16="http://schemas.microsoft.com/office/drawing/2014/main" id="{BBB5F980-CDFE-48F4-8166-DE5C87CCBA05}"/>
              </a:ext>
            </a:extLst>
          </p:cNvPr>
          <p:cNvCxnSpPr>
            <a:cxnSpLocks/>
            <a:stCxn id="7" idx="0"/>
          </p:cNvCxnSpPr>
          <p:nvPr/>
        </p:nvCxnSpPr>
        <p:spPr>
          <a:xfrm>
            <a:off x="6095997" y="858105"/>
            <a:ext cx="0" cy="5648831"/>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5813BE4-633A-4543-B6DF-A36FC79572E1}"/>
              </a:ext>
            </a:extLst>
          </p:cNvPr>
          <p:cNvSpPr/>
          <p:nvPr/>
        </p:nvSpPr>
        <p:spPr>
          <a:xfrm>
            <a:off x="528805" y="1037526"/>
            <a:ext cx="4506686" cy="2391474"/>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画像</a:t>
            </a:r>
          </a:p>
        </p:txBody>
      </p:sp>
      <p:sp>
        <p:nvSpPr>
          <p:cNvPr id="17" name="テキスト ボックス 16">
            <a:extLst>
              <a:ext uri="{FF2B5EF4-FFF2-40B4-BE49-F238E27FC236}">
                <a16:creationId xmlns:a16="http://schemas.microsoft.com/office/drawing/2014/main" id="{83A77BA6-4275-4C57-9B90-202FF0E7B7D1}"/>
              </a:ext>
            </a:extLst>
          </p:cNvPr>
          <p:cNvSpPr txBox="1"/>
          <p:nvPr/>
        </p:nvSpPr>
        <p:spPr>
          <a:xfrm>
            <a:off x="560855" y="3765655"/>
            <a:ext cx="4290788" cy="1754326"/>
          </a:xfrm>
          <a:prstGeom prst="rect">
            <a:avLst/>
          </a:prstGeom>
          <a:noFill/>
        </p:spPr>
        <p:txBody>
          <a:bodyPr wrap="square" rtlCol="0">
            <a:spAutoFit/>
          </a:bodyPr>
          <a:lstStyle/>
          <a:p>
            <a:pPr algn="ctr"/>
            <a:r>
              <a:rPr lang="en-US" altLang="ja-JP" dirty="0"/>
              <a:t>1</a:t>
            </a:r>
            <a:r>
              <a:rPr lang="ja-JP" altLang="en-US" dirty="0"/>
              <a:t>年次の最初に作った</a:t>
            </a:r>
            <a:endParaRPr lang="en-US" altLang="ja-JP" dirty="0"/>
          </a:p>
          <a:p>
            <a:pPr algn="ctr"/>
            <a:r>
              <a:rPr lang="ja-JP" altLang="en-US" dirty="0"/>
              <a:t>初めてのプログラム作品です。</a:t>
            </a:r>
            <a:endParaRPr lang="en-US" altLang="ja-JP" dirty="0"/>
          </a:p>
          <a:p>
            <a:pPr algn="ctr"/>
            <a:r>
              <a:rPr lang="ja-JP" altLang="en-US" dirty="0"/>
              <a:t>自機が上下左右に動き</a:t>
            </a:r>
            <a:endParaRPr lang="en-US" altLang="ja-JP" dirty="0"/>
          </a:p>
          <a:p>
            <a:pPr algn="ctr"/>
            <a:r>
              <a:rPr lang="ja-JP" altLang="en-US" dirty="0"/>
              <a:t>敵が画面上のランダムな位置から</a:t>
            </a:r>
            <a:endParaRPr lang="en-US" altLang="ja-JP" dirty="0"/>
          </a:p>
          <a:p>
            <a:pPr algn="ctr"/>
            <a:r>
              <a:rPr lang="ja-JP" altLang="en-US" dirty="0"/>
              <a:t>降りてくるというものです。</a:t>
            </a:r>
            <a:endParaRPr lang="en-US" altLang="ja-JP" dirty="0"/>
          </a:p>
          <a:p>
            <a:endParaRPr kumimoji="1" lang="en-US" altLang="ja-JP" dirty="0"/>
          </a:p>
        </p:txBody>
      </p:sp>
      <p:sp>
        <p:nvSpPr>
          <p:cNvPr id="18" name="テキスト ボックス 17">
            <a:extLst>
              <a:ext uri="{FF2B5EF4-FFF2-40B4-BE49-F238E27FC236}">
                <a16:creationId xmlns:a16="http://schemas.microsoft.com/office/drawing/2014/main" id="{AEAE1309-1E87-4FE1-8870-3CBCF72EAB89}"/>
              </a:ext>
            </a:extLst>
          </p:cNvPr>
          <p:cNvSpPr txBox="1"/>
          <p:nvPr/>
        </p:nvSpPr>
        <p:spPr>
          <a:xfrm>
            <a:off x="7094717" y="3876094"/>
            <a:ext cx="4339682" cy="1200329"/>
          </a:xfrm>
          <a:prstGeom prst="rect">
            <a:avLst/>
          </a:prstGeom>
          <a:noFill/>
        </p:spPr>
        <p:txBody>
          <a:bodyPr wrap="square" rtlCol="0">
            <a:spAutoFit/>
          </a:bodyPr>
          <a:lstStyle/>
          <a:p>
            <a:pPr algn="ctr"/>
            <a:r>
              <a:rPr lang="ja-JP" altLang="en-US" dirty="0"/>
              <a:t>インベーダーゲームです。</a:t>
            </a:r>
            <a:endParaRPr lang="en-US" altLang="ja-JP" dirty="0"/>
          </a:p>
          <a:p>
            <a:pPr algn="ctr"/>
            <a:r>
              <a:rPr lang="ja-JP" altLang="en-US" dirty="0"/>
              <a:t>配列と</a:t>
            </a:r>
            <a:r>
              <a:rPr lang="en-US" altLang="ja-JP" dirty="0"/>
              <a:t>for</a:t>
            </a:r>
            <a:r>
              <a:rPr lang="ja-JP" altLang="en-US" dirty="0"/>
              <a:t>文を使って</a:t>
            </a:r>
            <a:endParaRPr lang="en-US" altLang="ja-JP" dirty="0"/>
          </a:p>
          <a:p>
            <a:pPr algn="ctr"/>
            <a:r>
              <a:rPr lang="ja-JP" altLang="en-US" dirty="0"/>
              <a:t>敵を制御する</a:t>
            </a:r>
            <a:r>
              <a:rPr kumimoji="1" lang="ja-JP" altLang="en-US" dirty="0"/>
              <a:t>ことを習いました。</a:t>
            </a:r>
            <a:endParaRPr kumimoji="1" lang="en-US" altLang="ja-JP" dirty="0"/>
          </a:p>
          <a:p>
            <a:pPr algn="ctr"/>
            <a:r>
              <a:rPr lang="ja-JP" altLang="en-US" dirty="0"/>
              <a:t>初めてシーン切り替えを実装しました。</a:t>
            </a:r>
            <a:endParaRPr kumimoji="1" lang="en-US" altLang="ja-JP" dirty="0"/>
          </a:p>
        </p:txBody>
      </p:sp>
      <p:pic>
        <p:nvPicPr>
          <p:cNvPr id="3" name="図 2">
            <a:extLst>
              <a:ext uri="{FF2B5EF4-FFF2-40B4-BE49-F238E27FC236}">
                <a16:creationId xmlns:a16="http://schemas.microsoft.com/office/drawing/2014/main" id="{85A33C5F-F567-4306-94A7-44C3E8257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6" y="1037525"/>
            <a:ext cx="2892878" cy="2391474"/>
          </a:xfrm>
          <a:prstGeom prst="rect">
            <a:avLst/>
          </a:prstGeom>
        </p:spPr>
      </p:pic>
      <p:pic>
        <p:nvPicPr>
          <p:cNvPr id="9" name="図 8">
            <a:extLst>
              <a:ext uri="{FF2B5EF4-FFF2-40B4-BE49-F238E27FC236}">
                <a16:creationId xmlns:a16="http://schemas.microsoft.com/office/drawing/2014/main" id="{5E97B7F9-0559-4988-BEE8-769A2D3F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48" y="1037526"/>
            <a:ext cx="2887711" cy="2399713"/>
          </a:xfrm>
          <a:prstGeom prst="rect">
            <a:avLst/>
          </a:prstGeom>
        </p:spPr>
      </p:pic>
      <p:sp>
        <p:nvSpPr>
          <p:cNvPr id="21" name="正方形/長方形 20">
            <a:extLst>
              <a:ext uri="{FF2B5EF4-FFF2-40B4-BE49-F238E27FC236}">
                <a16:creationId xmlns:a16="http://schemas.microsoft.com/office/drawing/2014/main" id="{6FB4F9D6-0168-4B04-A7E2-85BDBD523B16}"/>
              </a:ext>
            </a:extLst>
          </p:cNvPr>
          <p:cNvSpPr/>
          <p:nvPr/>
        </p:nvSpPr>
        <p:spPr>
          <a:xfrm>
            <a:off x="9039290" y="5645755"/>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2" name="テキスト ボックス 21">
            <a:extLst>
              <a:ext uri="{FF2B5EF4-FFF2-40B4-BE49-F238E27FC236}">
                <a16:creationId xmlns:a16="http://schemas.microsoft.com/office/drawing/2014/main" id="{97F7D2D6-E1BA-41F9-84D9-6A31BD96D90C}"/>
              </a:ext>
            </a:extLst>
          </p:cNvPr>
          <p:cNvSpPr txBox="1"/>
          <p:nvPr/>
        </p:nvSpPr>
        <p:spPr>
          <a:xfrm>
            <a:off x="10317454" y="5653993"/>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29" name="テキスト ボックス 28">
            <a:extLst>
              <a:ext uri="{FF2B5EF4-FFF2-40B4-BE49-F238E27FC236}">
                <a16:creationId xmlns:a16="http://schemas.microsoft.com/office/drawing/2014/main" id="{358CA142-D053-4E86-8E59-A09B675FEF0A}"/>
              </a:ext>
            </a:extLst>
          </p:cNvPr>
          <p:cNvSpPr txBox="1"/>
          <p:nvPr/>
        </p:nvSpPr>
        <p:spPr>
          <a:xfrm>
            <a:off x="9039289" y="5645754"/>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30" name="正方形/長方形 29">
            <a:extLst>
              <a:ext uri="{FF2B5EF4-FFF2-40B4-BE49-F238E27FC236}">
                <a16:creationId xmlns:a16="http://schemas.microsoft.com/office/drawing/2014/main" id="{2DD6557C-597D-465F-B73A-4BAD2101FA81}"/>
              </a:ext>
            </a:extLst>
          </p:cNvPr>
          <p:cNvSpPr/>
          <p:nvPr/>
        </p:nvSpPr>
        <p:spPr>
          <a:xfrm>
            <a:off x="528805" y="5648334"/>
            <a:ext cx="2484450" cy="65457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31" name="テキスト ボックス 30">
            <a:extLst>
              <a:ext uri="{FF2B5EF4-FFF2-40B4-BE49-F238E27FC236}">
                <a16:creationId xmlns:a16="http://schemas.microsoft.com/office/drawing/2014/main" id="{31C20035-AF32-4C19-BDCE-AFC126E46528}"/>
              </a:ext>
            </a:extLst>
          </p:cNvPr>
          <p:cNvSpPr txBox="1"/>
          <p:nvPr/>
        </p:nvSpPr>
        <p:spPr>
          <a:xfrm>
            <a:off x="1806969" y="5656572"/>
            <a:ext cx="1206286" cy="646331"/>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年前期</a:t>
            </a:r>
            <a:endParaRPr lang="en-US" altLang="ja-JP" sz="1200" dirty="0">
              <a:latin typeface="HGPｺﾞｼｯｸE" panose="020B0900000000000000" pitchFamily="50" charset="-128"/>
              <a:ea typeface="HGPｺﾞｼｯｸE" panose="020B0900000000000000" pitchFamily="50" charset="-128"/>
            </a:endParaRPr>
          </a:p>
          <a:p>
            <a:r>
              <a:rPr lang="en-US" altLang="ja-JP" sz="1200" dirty="0">
                <a:latin typeface="HGPｺﾞｼｯｸE" panose="020B0900000000000000" pitchFamily="50" charset="-128"/>
                <a:ea typeface="HGPｺﾞｼｯｸE" panose="020B0900000000000000" pitchFamily="50" charset="-128"/>
              </a:rPr>
              <a:t>C</a:t>
            </a:r>
          </a:p>
          <a:p>
            <a:r>
              <a:rPr lang="en-US" altLang="ja-JP" sz="1200" dirty="0">
                <a:latin typeface="HGPｺﾞｼｯｸE" panose="020B0900000000000000" pitchFamily="50" charset="-128"/>
                <a:ea typeface="HGPｺﾞｼｯｸE" panose="020B0900000000000000" pitchFamily="50" charset="-128"/>
              </a:rPr>
              <a:t>DX</a:t>
            </a:r>
            <a:r>
              <a:rPr lang="ja-JP" altLang="en-US" sz="1200" dirty="0">
                <a:latin typeface="HGPｺﾞｼｯｸE" panose="020B0900000000000000" pitchFamily="50" charset="-128"/>
                <a:ea typeface="HGPｺﾞｼｯｸE" panose="020B0900000000000000" pitchFamily="50" charset="-128"/>
              </a:rPr>
              <a:t>ライブラリ</a:t>
            </a:r>
          </a:p>
        </p:txBody>
      </p:sp>
      <p:sp>
        <p:nvSpPr>
          <p:cNvPr id="32" name="テキスト ボックス 31">
            <a:extLst>
              <a:ext uri="{FF2B5EF4-FFF2-40B4-BE49-F238E27FC236}">
                <a16:creationId xmlns:a16="http://schemas.microsoft.com/office/drawing/2014/main" id="{46608715-6C25-4136-BB16-BAE4F1CB4A47}"/>
              </a:ext>
            </a:extLst>
          </p:cNvPr>
          <p:cNvSpPr txBox="1"/>
          <p:nvPr/>
        </p:nvSpPr>
        <p:spPr>
          <a:xfrm>
            <a:off x="528804" y="5648333"/>
            <a:ext cx="1261905" cy="646331"/>
          </a:xfrm>
          <a:prstGeom prst="rect">
            <a:avLst/>
          </a:prstGeom>
          <a:noFill/>
        </p:spPr>
        <p:txBody>
          <a:bodyPr wrap="square" rtlCol="0">
            <a:spAutoFit/>
          </a:bodyPr>
          <a:lstStyle/>
          <a:p>
            <a:pPr algn="r"/>
            <a:r>
              <a:rPr lang="ja-JP" altLang="en-US" sz="1200" dirty="0">
                <a:latin typeface="HGPｺﾞｼｯｸE" panose="020B0900000000000000" pitchFamily="50" charset="-128"/>
                <a:ea typeface="HGPｺﾞｼｯｸE" panose="020B0900000000000000" pitchFamily="50" charset="-128"/>
              </a:rPr>
              <a:t>制作時期</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使用言語</a:t>
            </a:r>
            <a:endParaRPr lang="en-US" altLang="ja-JP" sz="1200" dirty="0">
              <a:latin typeface="HGPｺﾞｼｯｸE" panose="020B0900000000000000" pitchFamily="50" charset="-128"/>
              <a:ea typeface="HGPｺﾞｼｯｸE" panose="020B0900000000000000" pitchFamily="50" charset="-128"/>
            </a:endParaRPr>
          </a:p>
          <a:p>
            <a:pPr algn="r"/>
            <a:r>
              <a:rPr lang="ja-JP" altLang="en-US" sz="1200" dirty="0">
                <a:latin typeface="HGPｺﾞｼｯｸE" panose="020B0900000000000000" pitchFamily="50" charset="-128"/>
                <a:ea typeface="HGPｺﾞｼｯｸE" panose="020B0900000000000000" pitchFamily="50" charset="-128"/>
              </a:rPr>
              <a:t>使用ライブラリ</a:t>
            </a:r>
          </a:p>
        </p:txBody>
      </p:sp>
      <p:sp>
        <p:nvSpPr>
          <p:cNvPr id="23" name="正方形/長方形 22">
            <a:extLst>
              <a:ext uri="{FF2B5EF4-FFF2-40B4-BE49-F238E27FC236}">
                <a16:creationId xmlns:a16="http://schemas.microsoft.com/office/drawing/2014/main" id="{F341DDC4-FAD9-4855-A612-41E07E50C404}"/>
              </a:ext>
            </a:extLst>
          </p:cNvPr>
          <p:cNvSpPr/>
          <p:nvPr/>
        </p:nvSpPr>
        <p:spPr>
          <a:xfrm>
            <a:off x="5035428" y="-52425"/>
            <a:ext cx="2053792" cy="80903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E2B31C5-94C0-4DD0-97B5-14A4717514D4}"/>
              </a:ext>
            </a:extLst>
          </p:cNvPr>
          <p:cNvSpPr/>
          <p:nvPr/>
        </p:nvSpPr>
        <p:spPr>
          <a:xfrm>
            <a:off x="5102776" y="-65225"/>
            <a:ext cx="1986441" cy="923330"/>
          </a:xfrm>
          <a:prstGeom prst="rect">
            <a:avLst/>
          </a:prstGeom>
          <a:noFill/>
          <a:ln>
            <a:noFill/>
          </a:ln>
        </p:spPr>
        <p:txBody>
          <a:bodyPr wrap="none" lIns="91440" tIns="45720" rIns="91440" bIns="45720">
            <a:spAutoFit/>
          </a:bodyPr>
          <a:lstStyle/>
          <a:p>
            <a:pPr algn="ctr"/>
            <a:r>
              <a:rPr lang="en-US" altLang="ja-JP" sz="5400" b="1" spc="50" dirty="0">
                <a:ln w="0"/>
                <a:solidFill>
                  <a:schemeClr val="bg2"/>
                </a:solidFill>
                <a:effectLst>
                  <a:innerShdw blurRad="63500" dist="50800" dir="13500000">
                    <a:srgbClr val="000000">
                      <a:alpha val="50000"/>
                    </a:srgbClr>
                  </a:innerShdw>
                </a:effectLst>
              </a:rPr>
              <a:t>1</a:t>
            </a:r>
            <a:r>
              <a:rPr lang="ja-JP" altLang="en-US" sz="5400" b="1" spc="50" dirty="0">
                <a:ln w="0"/>
                <a:solidFill>
                  <a:schemeClr val="bg2"/>
                </a:solidFill>
                <a:effectLst>
                  <a:innerShdw blurRad="63500" dist="50800" dir="13500000">
                    <a:srgbClr val="000000">
                      <a:alpha val="50000"/>
                    </a:srgbClr>
                  </a:innerShdw>
                </a:effectLst>
              </a:rPr>
              <a:t>年次</a:t>
            </a:r>
          </a:p>
        </p:txBody>
      </p:sp>
    </p:spTree>
    <p:extLst>
      <p:ext uri="{BB962C8B-B14F-4D97-AF65-F5344CB8AC3E}">
        <p14:creationId xmlns:p14="http://schemas.microsoft.com/office/powerpoint/2010/main" val="25620498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TotalTime>
  <Words>1460</Words>
  <Application>Microsoft Office PowerPoint</Application>
  <PresentationFormat>ワイド画面</PresentationFormat>
  <Paragraphs>377</Paragraphs>
  <Slides>21</Slides>
  <Notes>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Arial Unicode MS</vt:lpstr>
      <vt:lpstr>HGPｺﾞｼｯｸE</vt:lpstr>
      <vt:lpstr>inherit</vt:lpstr>
      <vt:lpstr>游ゴシック</vt:lpstr>
      <vt:lpstr>游ゴシック Light</vt:lpstr>
      <vt:lpstr>Arial</vt:lpstr>
      <vt:lpstr>Office テーマ</vt:lpstr>
      <vt:lpstr>P O R T F O L I O</vt:lpstr>
      <vt:lpstr>Wanderer </vt:lpstr>
      <vt:lpstr>プレイヤー</vt:lpstr>
      <vt:lpstr>敵の挙動</vt:lpstr>
      <vt:lpstr>足回り</vt:lpstr>
      <vt:lpstr>AGEめろん</vt:lpstr>
      <vt:lpstr>飛行処理</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数学作品</vt:lpstr>
      <vt:lpstr>PowerPoint プレゼンテーション</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秋山　裕</dc:creator>
  <cp:lastModifiedBy>秋山　裕</cp:lastModifiedBy>
  <cp:revision>132</cp:revision>
  <dcterms:created xsi:type="dcterms:W3CDTF">2021-12-06T05:55:58Z</dcterms:created>
  <dcterms:modified xsi:type="dcterms:W3CDTF">2021-12-09T04:35:40Z</dcterms:modified>
</cp:coreProperties>
</file>